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57" r:id="rId7"/>
    <p:sldId id="259" r:id="rId8"/>
    <p:sldId id="260" r:id="rId9"/>
    <p:sldId id="258" r:id="rId10"/>
    <p:sldId id="261" r:id="rId11"/>
    <p:sldId id="268" r:id="rId12"/>
    <p:sldId id="26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7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8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1C37-253B-134F-AEB8-962B5FB426B3}" type="datetimeFigureOut">
              <a:rPr lang="en-US" smtClean="0"/>
              <a:t>25/02/2013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9826-58F4-7B46-894A-FF097793A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VS theoretical overview</a:t>
            </a:r>
            <a:br>
              <a:rPr lang="en-US" dirty="0" smtClean="0"/>
            </a:br>
            <a:r>
              <a:rPr lang="en-US" sz="1200" dirty="0" smtClean="0"/>
              <a:t>©copyright ERA 2013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implicate </a:t>
            </a:r>
            <a:r>
              <a:rPr lang="en-US" dirty="0" smtClean="0"/>
              <a:t>order &amp;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Our relationship with the </a:t>
            </a:r>
            <a:r>
              <a:rPr lang="en-US" dirty="0" smtClean="0"/>
              <a:t>real</a:t>
            </a:r>
          </a:p>
          <a:p>
            <a:r>
              <a:rPr lang="en-US" dirty="0" smtClean="0"/>
              <a:t>“All knowledge has its origins in perception” Leonardo Da Vinci</a:t>
            </a:r>
            <a:endParaRPr lang="en-US" dirty="0"/>
          </a:p>
        </p:txBody>
      </p:sp>
      <p:pic>
        <p:nvPicPr>
          <p:cNvPr id="6" name="Picture 5" descr="ERA-logo Experient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99" y="155408"/>
            <a:ext cx="3974429" cy="18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58463" y="517705"/>
            <a:ext cx="780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scenario would ensure that our eyes and brain engaged in the complex task of developing a viable perceptual structure for the delivery of a ‘unified’ version of the real setting from two very different version of the scene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826544" y="5354818"/>
            <a:ext cx="782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suggestion is that embedded within the light array are two potential impressions (takes on reality) of the real setting, one dependent on the photon orientation (what - explicit) and one dependent on coherence producing a field scenario (where - implicit)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10206" y="1981200"/>
            <a:ext cx="6130655" cy="3204386"/>
            <a:chOff x="1410206" y="1981200"/>
            <a:chExt cx="6130655" cy="3204386"/>
          </a:xfrm>
        </p:grpSpPr>
        <p:sp>
          <p:nvSpPr>
            <p:cNvPr id="28" name="Freeform 2"/>
            <p:cNvSpPr>
              <a:spLocks/>
            </p:cNvSpPr>
            <p:nvPr/>
          </p:nvSpPr>
          <p:spPr bwMode="auto">
            <a:xfrm>
              <a:off x="5508861" y="1981200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"/>
            <p:cNvSpPr>
              <a:spLocks/>
            </p:cNvSpPr>
            <p:nvPr/>
          </p:nvSpPr>
          <p:spPr bwMode="auto">
            <a:xfrm>
              <a:off x="6823311" y="2736850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"/>
            <p:cNvSpPr>
              <a:spLocks/>
            </p:cNvSpPr>
            <p:nvPr/>
          </p:nvSpPr>
          <p:spPr bwMode="auto">
            <a:xfrm>
              <a:off x="6226411" y="2406650"/>
              <a:ext cx="596900" cy="227330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6980789" y="3444878"/>
              <a:ext cx="330200" cy="501650"/>
              <a:chOff x="1213" y="3573"/>
              <a:chExt cx="667" cy="1014"/>
            </a:xfrm>
          </p:grpSpPr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02903" y="3784506"/>
              <a:ext cx="275020" cy="560654"/>
              <a:chOff x="1887720" y="3432576"/>
              <a:chExt cx="275020" cy="560654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910601" y="3432576"/>
                <a:ext cx="185594" cy="343257"/>
              </a:xfrm>
              <a:custGeom>
                <a:avLst/>
                <a:gdLst>
                  <a:gd name="connsiteX0" fmla="*/ 183052 w 185594"/>
                  <a:gd name="connsiteY0" fmla="*/ 0 h 343257"/>
                  <a:gd name="connsiteX1" fmla="*/ 160170 w 185594"/>
                  <a:gd name="connsiteY1" fmla="*/ 183070 h 343257"/>
                  <a:gd name="connsiteX2" fmla="*/ 0 w 185594"/>
                  <a:gd name="connsiteY2" fmla="*/ 343257 h 343257"/>
                  <a:gd name="connsiteX3" fmla="*/ 0 w 185594"/>
                  <a:gd name="connsiteY3" fmla="*/ 343257 h 343257"/>
                  <a:gd name="connsiteX4" fmla="*/ 0 w 185594"/>
                  <a:gd name="connsiteY4" fmla="*/ 343257 h 3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594" h="343257">
                    <a:moveTo>
                      <a:pt x="183052" y="0"/>
                    </a:moveTo>
                    <a:cubicBezTo>
                      <a:pt x="186865" y="62930"/>
                      <a:pt x="190679" y="125861"/>
                      <a:pt x="160170" y="183070"/>
                    </a:cubicBezTo>
                    <a:cubicBezTo>
                      <a:pt x="129661" y="240279"/>
                      <a:pt x="0" y="343257"/>
                      <a:pt x="0" y="343257"/>
                    </a:cubicBezTo>
                    <a:lnTo>
                      <a:pt x="0" y="343257"/>
                    </a:lnTo>
                    <a:lnTo>
                      <a:pt x="0" y="343257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1887720" y="3787275"/>
                <a:ext cx="274577" cy="205955"/>
              </a:xfrm>
              <a:custGeom>
                <a:avLst/>
                <a:gdLst>
                  <a:gd name="connsiteX0" fmla="*/ 0 w 274577"/>
                  <a:gd name="connsiteY0" fmla="*/ 0 h 205955"/>
                  <a:gd name="connsiteX1" fmla="*/ 205933 w 274577"/>
                  <a:gd name="connsiteY1" fmla="*/ 45768 h 205955"/>
                  <a:gd name="connsiteX2" fmla="*/ 274577 w 274577"/>
                  <a:gd name="connsiteY2" fmla="*/ 205955 h 20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577" h="205955">
                    <a:moveTo>
                      <a:pt x="0" y="0"/>
                    </a:moveTo>
                    <a:cubicBezTo>
                      <a:pt x="80085" y="5721"/>
                      <a:pt x="160170" y="11442"/>
                      <a:pt x="205933" y="45768"/>
                    </a:cubicBezTo>
                    <a:cubicBezTo>
                      <a:pt x="251696" y="80094"/>
                      <a:pt x="274577" y="205955"/>
                      <a:pt x="274577" y="20595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082212" y="3569879"/>
                <a:ext cx="80528" cy="297490"/>
              </a:xfrm>
              <a:custGeom>
                <a:avLst/>
                <a:gdLst>
                  <a:gd name="connsiteX0" fmla="*/ 0 w 80528"/>
                  <a:gd name="connsiteY0" fmla="*/ 0 h 297490"/>
                  <a:gd name="connsiteX1" fmla="*/ 80085 w 80528"/>
                  <a:gd name="connsiteY1" fmla="*/ 148745 h 297490"/>
                  <a:gd name="connsiteX2" fmla="*/ 34322 w 80528"/>
                  <a:gd name="connsiteY2" fmla="*/ 297490 h 2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28" h="297490">
                    <a:moveTo>
                      <a:pt x="0" y="0"/>
                    </a:moveTo>
                    <a:cubicBezTo>
                      <a:pt x="37182" y="49581"/>
                      <a:pt x="74365" y="99163"/>
                      <a:pt x="80085" y="148745"/>
                    </a:cubicBezTo>
                    <a:cubicBezTo>
                      <a:pt x="85805" y="198327"/>
                      <a:pt x="34322" y="297490"/>
                      <a:pt x="34322" y="29749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33" idx="0"/>
            </p:cNvCxnSpPr>
            <p:nvPr/>
          </p:nvCxnSpPr>
          <p:spPr>
            <a:xfrm flipH="1">
              <a:off x="4079675" y="3444878"/>
              <a:ext cx="3039729" cy="501650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0" idx="1"/>
            </p:cNvCxnSpPr>
            <p:nvPr/>
          </p:nvCxnSpPr>
          <p:spPr>
            <a:xfrm flipH="1">
              <a:off x="4079675" y="3946528"/>
              <a:ext cx="3092700" cy="192677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28405" y="3715492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380805" y="369009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33205" y="366469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685605" y="363928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38005" y="361388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990405" y="358848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142805" y="356308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295205" y="353768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47605" y="351228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00005" y="3486883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752405" y="3461482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904805" y="343608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057205" y="341068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209605" y="338527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362005" y="335987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514405" y="333447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666805" y="330907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819205" y="328367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2"/>
            <p:cNvSpPr>
              <a:spLocks/>
            </p:cNvSpPr>
            <p:nvPr/>
          </p:nvSpPr>
          <p:spPr bwMode="auto">
            <a:xfrm>
              <a:off x="2357769" y="3444878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9" name="Freeform 3"/>
            <p:cNvSpPr>
              <a:spLocks/>
            </p:cNvSpPr>
            <p:nvPr/>
          </p:nvSpPr>
          <p:spPr bwMode="auto">
            <a:xfrm>
              <a:off x="2968378" y="3795905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71" name="Group 24"/>
            <p:cNvGrpSpPr>
              <a:grpSpLocks/>
            </p:cNvGrpSpPr>
            <p:nvPr/>
          </p:nvGrpSpPr>
          <p:grpSpPr bwMode="auto">
            <a:xfrm>
              <a:off x="3041532" y="4124809"/>
              <a:ext cx="153390" cy="233035"/>
              <a:chOff x="1213" y="3573"/>
              <a:chExt cx="667" cy="1014"/>
            </a:xfrm>
          </p:grpSpPr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4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5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6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7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8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79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80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81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82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2380651" y="3807474"/>
              <a:ext cx="267944" cy="407069"/>
              <a:chOff x="1213" y="3573"/>
              <a:chExt cx="667" cy="1014"/>
            </a:xfrm>
          </p:grpSpPr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99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1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2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4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5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6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7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08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sp>
          <p:nvSpPr>
            <p:cNvPr id="84" name="Freeform 4"/>
            <p:cNvSpPr>
              <a:spLocks/>
            </p:cNvSpPr>
            <p:nvPr/>
          </p:nvSpPr>
          <p:spPr bwMode="auto">
            <a:xfrm>
              <a:off x="3565118" y="3664690"/>
              <a:ext cx="275569" cy="807242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03342" y="2466530"/>
              <a:ext cx="1599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Retina - </a:t>
              </a:r>
              <a:r>
                <a:rPr lang="en-US" dirty="0" err="1" smtClean="0"/>
                <a:t>decoherence</a:t>
              </a:r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3339005" y="3115641"/>
              <a:ext cx="363898" cy="632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84" idx="2"/>
              <a:endCxn id="69" idx="2"/>
            </p:cNvCxnSpPr>
            <p:nvPr/>
          </p:nvCxnSpPr>
          <p:spPr>
            <a:xfrm flipH="1">
              <a:off x="3301706" y="3784198"/>
              <a:ext cx="538981" cy="209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4" idx="1"/>
              <a:endCxn id="68" idx="1"/>
            </p:cNvCxnSpPr>
            <p:nvPr/>
          </p:nvCxnSpPr>
          <p:spPr>
            <a:xfrm flipH="1" flipV="1">
              <a:off x="2357769" y="3444878"/>
              <a:ext cx="1207349" cy="21981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410206" y="4539255"/>
              <a:ext cx="231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Resulting visual pathways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08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1198416" y="760727"/>
            <a:ext cx="718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perceptual impression of the real setting (vision – phenomenal field) </a:t>
            </a:r>
          </a:p>
          <a:p>
            <a:r>
              <a:rPr lang="en-US" dirty="0" smtClean="0"/>
              <a:t>would be a composite even on an monocular basis</a:t>
            </a:r>
          </a:p>
          <a:p>
            <a:r>
              <a:rPr lang="en-US" dirty="0" smtClean="0"/>
              <a:t>It would require a sophisticated process to mediate the two takes on reality from each eye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6812" y="1901021"/>
            <a:ext cx="7253917" cy="3369682"/>
            <a:chOff x="286944" y="1981200"/>
            <a:chExt cx="7253917" cy="3369682"/>
          </a:xfrm>
        </p:grpSpPr>
        <p:sp>
          <p:nvSpPr>
            <p:cNvPr id="168" name="Oval 167"/>
            <p:cNvSpPr/>
            <p:nvPr/>
          </p:nvSpPr>
          <p:spPr>
            <a:xfrm>
              <a:off x="1062158" y="3221613"/>
              <a:ext cx="2046985" cy="21292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86944" y="1981200"/>
              <a:ext cx="7253917" cy="3111500"/>
              <a:chOff x="286944" y="1981200"/>
              <a:chExt cx="7253917" cy="3111500"/>
            </a:xfrm>
          </p:grpSpPr>
          <p:sp>
            <p:nvSpPr>
              <p:cNvPr id="84" name="Freeform 2"/>
              <p:cNvSpPr>
                <a:spLocks/>
              </p:cNvSpPr>
              <p:nvPr/>
            </p:nvSpPr>
            <p:spPr bwMode="auto">
              <a:xfrm>
                <a:off x="5508861" y="1981200"/>
                <a:ext cx="717550" cy="2355850"/>
              </a:xfrm>
              <a:custGeom>
                <a:avLst/>
                <a:gdLst>
                  <a:gd name="T0" fmla="*/ 10 w 1130"/>
                  <a:gd name="T1" fmla="*/ 3050 h 3710"/>
                  <a:gd name="T2" fmla="*/ 0 w 1130"/>
                  <a:gd name="T3" fmla="*/ 0 h 3710"/>
                  <a:gd name="T4" fmla="*/ 1130 w 1130"/>
                  <a:gd name="T5" fmla="*/ 670 h 3710"/>
                  <a:gd name="T6" fmla="*/ 1130 w 1130"/>
                  <a:gd name="T7" fmla="*/ 3710 h 3710"/>
                  <a:gd name="T8" fmla="*/ 10 w 1130"/>
                  <a:gd name="T9" fmla="*/ 3050 h 3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0" h="3710">
                    <a:moveTo>
                      <a:pt x="10" y="3050"/>
                    </a:moveTo>
                    <a:lnTo>
                      <a:pt x="0" y="0"/>
                    </a:lnTo>
                    <a:lnTo>
                      <a:pt x="1130" y="670"/>
                    </a:lnTo>
                    <a:lnTo>
                      <a:pt x="1130" y="3710"/>
                    </a:lnTo>
                    <a:lnTo>
                      <a:pt x="10" y="305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"/>
              <p:cNvSpPr>
                <a:spLocks/>
              </p:cNvSpPr>
              <p:nvPr/>
            </p:nvSpPr>
            <p:spPr bwMode="auto">
              <a:xfrm>
                <a:off x="6823311" y="2736850"/>
                <a:ext cx="717550" cy="2355850"/>
              </a:xfrm>
              <a:custGeom>
                <a:avLst/>
                <a:gdLst>
                  <a:gd name="T0" fmla="*/ 10 w 1130"/>
                  <a:gd name="T1" fmla="*/ 3050 h 3710"/>
                  <a:gd name="T2" fmla="*/ 0 w 1130"/>
                  <a:gd name="T3" fmla="*/ 0 h 3710"/>
                  <a:gd name="T4" fmla="*/ 1130 w 1130"/>
                  <a:gd name="T5" fmla="*/ 670 h 3710"/>
                  <a:gd name="T6" fmla="*/ 1130 w 1130"/>
                  <a:gd name="T7" fmla="*/ 3710 h 3710"/>
                  <a:gd name="T8" fmla="*/ 10 w 1130"/>
                  <a:gd name="T9" fmla="*/ 3050 h 3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0" h="3710">
                    <a:moveTo>
                      <a:pt x="10" y="3050"/>
                    </a:moveTo>
                    <a:lnTo>
                      <a:pt x="0" y="0"/>
                    </a:lnTo>
                    <a:lnTo>
                      <a:pt x="1130" y="670"/>
                    </a:lnTo>
                    <a:lnTo>
                      <a:pt x="1130" y="3710"/>
                    </a:lnTo>
                    <a:lnTo>
                      <a:pt x="10" y="3050"/>
                    </a:lnTo>
                    <a:close/>
                  </a:path>
                </a:pathLst>
              </a:custGeom>
              <a:solidFill>
                <a:srgbClr val="99CCFF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"/>
              <p:cNvSpPr>
                <a:spLocks/>
              </p:cNvSpPr>
              <p:nvPr/>
            </p:nvSpPr>
            <p:spPr bwMode="auto">
              <a:xfrm>
                <a:off x="6226411" y="2406650"/>
                <a:ext cx="596900" cy="2273300"/>
              </a:xfrm>
              <a:custGeom>
                <a:avLst/>
                <a:gdLst>
                  <a:gd name="T0" fmla="*/ 0 w 940"/>
                  <a:gd name="T1" fmla="*/ 3040 h 3580"/>
                  <a:gd name="T2" fmla="*/ 0 w 940"/>
                  <a:gd name="T3" fmla="*/ 0 h 3580"/>
                  <a:gd name="T4" fmla="*/ 940 w 940"/>
                  <a:gd name="T5" fmla="*/ 530 h 3580"/>
                  <a:gd name="T6" fmla="*/ 940 w 940"/>
                  <a:gd name="T7" fmla="*/ 3580 h 3580"/>
                  <a:gd name="T8" fmla="*/ 0 w 940"/>
                  <a:gd name="T9" fmla="*/ 3040 h 3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3580">
                    <a:moveTo>
                      <a:pt x="0" y="3040"/>
                    </a:moveTo>
                    <a:cubicBezTo>
                      <a:pt x="0" y="2026"/>
                      <a:pt x="0" y="1013"/>
                      <a:pt x="0" y="0"/>
                    </a:cubicBezTo>
                    <a:lnTo>
                      <a:pt x="940" y="530"/>
                    </a:lnTo>
                    <a:lnTo>
                      <a:pt x="940" y="3580"/>
                    </a:lnTo>
                    <a:lnTo>
                      <a:pt x="0" y="304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" name="Group 24"/>
              <p:cNvGrpSpPr>
                <a:grpSpLocks/>
              </p:cNvGrpSpPr>
              <p:nvPr/>
            </p:nvGrpSpPr>
            <p:grpSpPr bwMode="auto">
              <a:xfrm>
                <a:off x="6980789" y="3444878"/>
                <a:ext cx="330200" cy="501650"/>
                <a:chOff x="1213" y="3573"/>
                <a:chExt cx="667" cy="1014"/>
              </a:xfrm>
            </p:grpSpPr>
            <p:sp>
              <p:nvSpPr>
                <p:cNvPr id="157" name="Line 25"/>
                <p:cNvSpPr>
                  <a:spLocks noChangeShapeType="1"/>
                </p:cNvSpPr>
                <p:nvPr/>
              </p:nvSpPr>
              <p:spPr bwMode="auto">
                <a:xfrm>
                  <a:off x="1507" y="3573"/>
                  <a:ext cx="37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26"/>
                <p:cNvSpPr>
                  <a:spLocks noChangeShapeType="1"/>
                </p:cNvSpPr>
                <p:nvPr/>
              </p:nvSpPr>
              <p:spPr bwMode="auto">
                <a:xfrm>
                  <a:off x="1493" y="3573"/>
                  <a:ext cx="0" cy="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27"/>
                <p:cNvSpPr>
                  <a:spLocks noChangeShapeType="1"/>
                </p:cNvSpPr>
                <p:nvPr/>
              </p:nvSpPr>
              <p:spPr bwMode="auto">
                <a:xfrm>
                  <a:off x="1880" y="3640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28"/>
                <p:cNvSpPr>
                  <a:spLocks noChangeShapeType="1"/>
                </p:cNvSpPr>
                <p:nvPr/>
              </p:nvSpPr>
              <p:spPr bwMode="auto">
                <a:xfrm>
                  <a:off x="1493" y="3973"/>
                  <a:ext cx="387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587" y="4027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14" y="3973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Line 31"/>
                <p:cNvSpPr>
                  <a:spLocks noChangeShapeType="1"/>
                </p:cNvSpPr>
                <p:nvPr/>
              </p:nvSpPr>
              <p:spPr bwMode="auto">
                <a:xfrm>
                  <a:off x="1213" y="4133"/>
                  <a:ext cx="374" cy="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32"/>
                <p:cNvSpPr>
                  <a:spLocks noChangeShapeType="1"/>
                </p:cNvSpPr>
                <p:nvPr/>
              </p:nvSpPr>
              <p:spPr bwMode="auto">
                <a:xfrm>
                  <a:off x="1213" y="4120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33"/>
                <p:cNvSpPr>
                  <a:spLocks noChangeShapeType="1"/>
                </p:cNvSpPr>
                <p:nvPr/>
              </p:nvSpPr>
              <p:spPr bwMode="auto">
                <a:xfrm>
                  <a:off x="1600" y="4174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34"/>
                <p:cNvSpPr>
                  <a:spLocks noChangeShapeType="1"/>
                </p:cNvSpPr>
                <p:nvPr/>
              </p:nvSpPr>
              <p:spPr bwMode="auto">
                <a:xfrm>
                  <a:off x="1867" y="4028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35"/>
                <p:cNvSpPr>
                  <a:spLocks noChangeShapeType="1"/>
                </p:cNvSpPr>
                <p:nvPr/>
              </p:nvSpPr>
              <p:spPr bwMode="auto">
                <a:xfrm>
                  <a:off x="1494" y="416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3702903" y="3784506"/>
                <a:ext cx="275020" cy="560654"/>
                <a:chOff x="1887720" y="3432576"/>
                <a:chExt cx="275020" cy="560654"/>
              </a:xfrm>
            </p:grpSpPr>
            <p:sp>
              <p:nvSpPr>
                <p:cNvPr id="154" name="Freeform 153"/>
                <p:cNvSpPr/>
                <p:nvPr/>
              </p:nvSpPr>
              <p:spPr>
                <a:xfrm>
                  <a:off x="1910601" y="3432576"/>
                  <a:ext cx="185594" cy="343257"/>
                </a:xfrm>
                <a:custGeom>
                  <a:avLst/>
                  <a:gdLst>
                    <a:gd name="connsiteX0" fmla="*/ 183052 w 185594"/>
                    <a:gd name="connsiteY0" fmla="*/ 0 h 343257"/>
                    <a:gd name="connsiteX1" fmla="*/ 160170 w 185594"/>
                    <a:gd name="connsiteY1" fmla="*/ 183070 h 343257"/>
                    <a:gd name="connsiteX2" fmla="*/ 0 w 185594"/>
                    <a:gd name="connsiteY2" fmla="*/ 343257 h 343257"/>
                    <a:gd name="connsiteX3" fmla="*/ 0 w 185594"/>
                    <a:gd name="connsiteY3" fmla="*/ 343257 h 343257"/>
                    <a:gd name="connsiteX4" fmla="*/ 0 w 185594"/>
                    <a:gd name="connsiteY4" fmla="*/ 343257 h 34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94" h="343257">
                      <a:moveTo>
                        <a:pt x="183052" y="0"/>
                      </a:moveTo>
                      <a:cubicBezTo>
                        <a:pt x="186865" y="62930"/>
                        <a:pt x="190679" y="125861"/>
                        <a:pt x="160170" y="183070"/>
                      </a:cubicBezTo>
                      <a:cubicBezTo>
                        <a:pt x="129661" y="240279"/>
                        <a:pt x="0" y="343257"/>
                        <a:pt x="0" y="343257"/>
                      </a:cubicBezTo>
                      <a:lnTo>
                        <a:pt x="0" y="343257"/>
                      </a:lnTo>
                      <a:lnTo>
                        <a:pt x="0" y="343257"/>
                      </a:ln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1887720" y="3787275"/>
                  <a:ext cx="274577" cy="205955"/>
                </a:xfrm>
                <a:custGeom>
                  <a:avLst/>
                  <a:gdLst>
                    <a:gd name="connsiteX0" fmla="*/ 0 w 274577"/>
                    <a:gd name="connsiteY0" fmla="*/ 0 h 205955"/>
                    <a:gd name="connsiteX1" fmla="*/ 205933 w 274577"/>
                    <a:gd name="connsiteY1" fmla="*/ 45768 h 205955"/>
                    <a:gd name="connsiteX2" fmla="*/ 274577 w 274577"/>
                    <a:gd name="connsiteY2" fmla="*/ 205955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4577" h="205955">
                      <a:moveTo>
                        <a:pt x="0" y="0"/>
                      </a:moveTo>
                      <a:cubicBezTo>
                        <a:pt x="80085" y="5721"/>
                        <a:pt x="160170" y="11442"/>
                        <a:pt x="205933" y="45768"/>
                      </a:cubicBezTo>
                      <a:cubicBezTo>
                        <a:pt x="251696" y="80094"/>
                        <a:pt x="274577" y="205955"/>
                        <a:pt x="274577" y="205955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2082212" y="3569879"/>
                  <a:ext cx="80528" cy="297490"/>
                </a:xfrm>
                <a:custGeom>
                  <a:avLst/>
                  <a:gdLst>
                    <a:gd name="connsiteX0" fmla="*/ 0 w 80528"/>
                    <a:gd name="connsiteY0" fmla="*/ 0 h 297490"/>
                    <a:gd name="connsiteX1" fmla="*/ 80085 w 80528"/>
                    <a:gd name="connsiteY1" fmla="*/ 148745 h 297490"/>
                    <a:gd name="connsiteX2" fmla="*/ 34322 w 80528"/>
                    <a:gd name="connsiteY2" fmla="*/ 297490 h 29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528" h="297490">
                      <a:moveTo>
                        <a:pt x="0" y="0"/>
                      </a:moveTo>
                      <a:cubicBezTo>
                        <a:pt x="37182" y="49581"/>
                        <a:pt x="74365" y="99163"/>
                        <a:pt x="80085" y="148745"/>
                      </a:cubicBezTo>
                      <a:cubicBezTo>
                        <a:pt x="85805" y="198327"/>
                        <a:pt x="34322" y="297490"/>
                        <a:pt x="34322" y="29749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88"/>
              <p:cNvCxnSpPr>
                <a:stCxn id="158" idx="0"/>
              </p:cNvCxnSpPr>
              <p:nvPr/>
            </p:nvCxnSpPr>
            <p:spPr>
              <a:xfrm flipH="1">
                <a:off x="4079675" y="3444878"/>
                <a:ext cx="3039729" cy="501650"/>
              </a:xfrm>
              <a:prstGeom prst="line">
                <a:avLst/>
              </a:prstGeom>
              <a:ln>
                <a:solidFill>
                  <a:srgbClr val="DFD6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165" idx="1"/>
              </p:cNvCxnSpPr>
              <p:nvPr/>
            </p:nvCxnSpPr>
            <p:spPr>
              <a:xfrm flipH="1">
                <a:off x="4079675" y="3946528"/>
                <a:ext cx="3092700" cy="192677"/>
              </a:xfrm>
              <a:prstGeom prst="line">
                <a:avLst/>
              </a:prstGeom>
              <a:ln>
                <a:solidFill>
                  <a:srgbClr val="DFD6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228405" y="3715492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380805" y="3690091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533205" y="3664690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685605" y="3639289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838005" y="3613888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990405" y="3588487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142805" y="3563086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295205" y="3537685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447605" y="3512284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600005" y="3486883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5752405" y="3461482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904805" y="3436081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057205" y="3410680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209605" y="3385279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6362005" y="3359878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6514405" y="3334477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666805" y="3309076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6819205" y="3283675"/>
                <a:ext cx="102966" cy="6215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 2"/>
              <p:cNvSpPr>
                <a:spLocks/>
              </p:cNvSpPr>
              <p:nvPr/>
            </p:nvSpPr>
            <p:spPr bwMode="auto">
              <a:xfrm>
                <a:off x="2357769" y="3444878"/>
                <a:ext cx="333328" cy="1094377"/>
              </a:xfrm>
              <a:custGeom>
                <a:avLst/>
                <a:gdLst>
                  <a:gd name="T0" fmla="*/ 10 w 1130"/>
                  <a:gd name="T1" fmla="*/ 3050 h 3710"/>
                  <a:gd name="T2" fmla="*/ 0 w 1130"/>
                  <a:gd name="T3" fmla="*/ 0 h 3710"/>
                  <a:gd name="T4" fmla="*/ 1130 w 1130"/>
                  <a:gd name="T5" fmla="*/ 670 h 3710"/>
                  <a:gd name="T6" fmla="*/ 1130 w 1130"/>
                  <a:gd name="T7" fmla="*/ 3710 h 3710"/>
                  <a:gd name="T8" fmla="*/ 10 w 1130"/>
                  <a:gd name="T9" fmla="*/ 3050 h 3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0" h="3710">
                    <a:moveTo>
                      <a:pt x="10" y="3050"/>
                    </a:moveTo>
                    <a:lnTo>
                      <a:pt x="0" y="0"/>
                    </a:lnTo>
                    <a:lnTo>
                      <a:pt x="1130" y="670"/>
                    </a:lnTo>
                    <a:lnTo>
                      <a:pt x="1130" y="3710"/>
                    </a:lnTo>
                    <a:lnTo>
                      <a:pt x="10" y="3050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3" name="Freeform 3"/>
              <p:cNvSpPr>
                <a:spLocks/>
              </p:cNvSpPr>
              <p:nvPr/>
            </p:nvSpPr>
            <p:spPr bwMode="auto">
              <a:xfrm>
                <a:off x="2968378" y="3795905"/>
                <a:ext cx="333328" cy="1094377"/>
              </a:xfrm>
              <a:custGeom>
                <a:avLst/>
                <a:gdLst>
                  <a:gd name="T0" fmla="*/ 10 w 1130"/>
                  <a:gd name="T1" fmla="*/ 3050 h 3710"/>
                  <a:gd name="T2" fmla="*/ 0 w 1130"/>
                  <a:gd name="T3" fmla="*/ 0 h 3710"/>
                  <a:gd name="T4" fmla="*/ 1130 w 1130"/>
                  <a:gd name="T5" fmla="*/ 670 h 3710"/>
                  <a:gd name="T6" fmla="*/ 1130 w 1130"/>
                  <a:gd name="T7" fmla="*/ 3710 h 3710"/>
                  <a:gd name="T8" fmla="*/ 10 w 1130"/>
                  <a:gd name="T9" fmla="*/ 3050 h 3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0" h="3710">
                    <a:moveTo>
                      <a:pt x="10" y="3050"/>
                    </a:moveTo>
                    <a:lnTo>
                      <a:pt x="0" y="0"/>
                    </a:lnTo>
                    <a:lnTo>
                      <a:pt x="1130" y="670"/>
                    </a:lnTo>
                    <a:lnTo>
                      <a:pt x="1130" y="3710"/>
                    </a:lnTo>
                    <a:lnTo>
                      <a:pt x="10" y="3050"/>
                    </a:lnTo>
                    <a:close/>
                  </a:path>
                </a:pathLst>
              </a:custGeom>
              <a:solidFill>
                <a:srgbClr val="99CCFF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grpSp>
            <p:nvGrpSpPr>
              <p:cNvPr id="124" name="Group 24"/>
              <p:cNvGrpSpPr>
                <a:grpSpLocks/>
              </p:cNvGrpSpPr>
              <p:nvPr/>
            </p:nvGrpSpPr>
            <p:grpSpPr bwMode="auto">
              <a:xfrm>
                <a:off x="3041532" y="4124809"/>
                <a:ext cx="153390" cy="233035"/>
                <a:chOff x="1213" y="3573"/>
                <a:chExt cx="667" cy="1014"/>
              </a:xfrm>
            </p:grpSpPr>
            <p:sp>
              <p:nvSpPr>
                <p:cNvPr id="143" name="Line 25"/>
                <p:cNvSpPr>
                  <a:spLocks noChangeShapeType="1"/>
                </p:cNvSpPr>
                <p:nvPr/>
              </p:nvSpPr>
              <p:spPr bwMode="auto">
                <a:xfrm>
                  <a:off x="1507" y="3573"/>
                  <a:ext cx="37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4" name="Line 26"/>
                <p:cNvSpPr>
                  <a:spLocks noChangeShapeType="1"/>
                </p:cNvSpPr>
                <p:nvPr/>
              </p:nvSpPr>
              <p:spPr bwMode="auto">
                <a:xfrm>
                  <a:off x="1493" y="3573"/>
                  <a:ext cx="0" cy="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5" name="Line 27"/>
                <p:cNvSpPr>
                  <a:spLocks noChangeShapeType="1"/>
                </p:cNvSpPr>
                <p:nvPr/>
              </p:nvSpPr>
              <p:spPr bwMode="auto">
                <a:xfrm>
                  <a:off x="1880" y="3640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6" name="Line 28"/>
                <p:cNvSpPr>
                  <a:spLocks noChangeShapeType="1"/>
                </p:cNvSpPr>
                <p:nvPr/>
              </p:nvSpPr>
              <p:spPr bwMode="auto">
                <a:xfrm>
                  <a:off x="1493" y="3973"/>
                  <a:ext cx="387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587" y="4027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14" y="3973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9" name="Line 31"/>
                <p:cNvSpPr>
                  <a:spLocks noChangeShapeType="1"/>
                </p:cNvSpPr>
                <p:nvPr/>
              </p:nvSpPr>
              <p:spPr bwMode="auto">
                <a:xfrm>
                  <a:off x="1213" y="4133"/>
                  <a:ext cx="374" cy="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50" name="Line 32"/>
                <p:cNvSpPr>
                  <a:spLocks noChangeShapeType="1"/>
                </p:cNvSpPr>
                <p:nvPr/>
              </p:nvSpPr>
              <p:spPr bwMode="auto">
                <a:xfrm>
                  <a:off x="1213" y="4120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51" name="Line 33"/>
                <p:cNvSpPr>
                  <a:spLocks noChangeShapeType="1"/>
                </p:cNvSpPr>
                <p:nvPr/>
              </p:nvSpPr>
              <p:spPr bwMode="auto">
                <a:xfrm>
                  <a:off x="1600" y="4174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52" name="Line 34"/>
                <p:cNvSpPr>
                  <a:spLocks noChangeShapeType="1"/>
                </p:cNvSpPr>
                <p:nvPr/>
              </p:nvSpPr>
              <p:spPr bwMode="auto">
                <a:xfrm>
                  <a:off x="1867" y="4028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53" name="Line 35"/>
                <p:cNvSpPr>
                  <a:spLocks noChangeShapeType="1"/>
                </p:cNvSpPr>
                <p:nvPr/>
              </p:nvSpPr>
              <p:spPr bwMode="auto">
                <a:xfrm>
                  <a:off x="1494" y="416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</p:grpSp>
          <p:grpSp>
            <p:nvGrpSpPr>
              <p:cNvPr id="125" name="Group 24"/>
              <p:cNvGrpSpPr>
                <a:grpSpLocks/>
              </p:cNvGrpSpPr>
              <p:nvPr/>
            </p:nvGrpSpPr>
            <p:grpSpPr bwMode="auto">
              <a:xfrm>
                <a:off x="2380651" y="3807474"/>
                <a:ext cx="267944" cy="407069"/>
                <a:chOff x="1213" y="3573"/>
                <a:chExt cx="667" cy="1014"/>
              </a:xfrm>
            </p:grpSpPr>
            <p:sp>
              <p:nvSpPr>
                <p:cNvPr id="132" name="Line 25"/>
                <p:cNvSpPr>
                  <a:spLocks noChangeShapeType="1"/>
                </p:cNvSpPr>
                <p:nvPr/>
              </p:nvSpPr>
              <p:spPr bwMode="auto">
                <a:xfrm>
                  <a:off x="1507" y="3573"/>
                  <a:ext cx="373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3" name="Line 26"/>
                <p:cNvSpPr>
                  <a:spLocks noChangeShapeType="1"/>
                </p:cNvSpPr>
                <p:nvPr/>
              </p:nvSpPr>
              <p:spPr bwMode="auto">
                <a:xfrm>
                  <a:off x="1493" y="3573"/>
                  <a:ext cx="0" cy="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4" name="Line 27"/>
                <p:cNvSpPr>
                  <a:spLocks noChangeShapeType="1"/>
                </p:cNvSpPr>
                <p:nvPr/>
              </p:nvSpPr>
              <p:spPr bwMode="auto">
                <a:xfrm>
                  <a:off x="1880" y="3640"/>
                  <a:ext cx="0" cy="38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5" name="Line 28"/>
                <p:cNvSpPr>
                  <a:spLocks noChangeShapeType="1"/>
                </p:cNvSpPr>
                <p:nvPr/>
              </p:nvSpPr>
              <p:spPr bwMode="auto">
                <a:xfrm>
                  <a:off x="1493" y="3973"/>
                  <a:ext cx="387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587" y="4027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14" y="3973"/>
                  <a:ext cx="28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8" name="Line 31"/>
                <p:cNvSpPr>
                  <a:spLocks noChangeShapeType="1"/>
                </p:cNvSpPr>
                <p:nvPr/>
              </p:nvSpPr>
              <p:spPr bwMode="auto">
                <a:xfrm>
                  <a:off x="1213" y="4133"/>
                  <a:ext cx="374" cy="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9" name="Line 32"/>
                <p:cNvSpPr>
                  <a:spLocks noChangeShapeType="1"/>
                </p:cNvSpPr>
                <p:nvPr/>
              </p:nvSpPr>
              <p:spPr bwMode="auto">
                <a:xfrm>
                  <a:off x="1213" y="4120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0" name="Line 33"/>
                <p:cNvSpPr>
                  <a:spLocks noChangeShapeType="1"/>
                </p:cNvSpPr>
                <p:nvPr/>
              </p:nvSpPr>
              <p:spPr bwMode="auto">
                <a:xfrm>
                  <a:off x="1600" y="4174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1" name="Line 34"/>
                <p:cNvSpPr>
                  <a:spLocks noChangeShapeType="1"/>
                </p:cNvSpPr>
                <p:nvPr/>
              </p:nvSpPr>
              <p:spPr bwMode="auto">
                <a:xfrm>
                  <a:off x="1867" y="4028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42" name="Line 35"/>
                <p:cNvSpPr>
                  <a:spLocks noChangeShapeType="1"/>
                </p:cNvSpPr>
                <p:nvPr/>
              </p:nvSpPr>
              <p:spPr bwMode="auto">
                <a:xfrm>
                  <a:off x="1494" y="416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</p:grpSp>
          <p:sp>
            <p:nvSpPr>
              <p:cNvPr id="126" name="Freeform 4"/>
              <p:cNvSpPr>
                <a:spLocks/>
              </p:cNvSpPr>
              <p:nvPr/>
            </p:nvSpPr>
            <p:spPr bwMode="auto">
              <a:xfrm>
                <a:off x="3565118" y="3664690"/>
                <a:ext cx="275569" cy="807242"/>
              </a:xfrm>
              <a:custGeom>
                <a:avLst/>
                <a:gdLst>
                  <a:gd name="T0" fmla="*/ 0 w 940"/>
                  <a:gd name="T1" fmla="*/ 3040 h 3580"/>
                  <a:gd name="T2" fmla="*/ 0 w 940"/>
                  <a:gd name="T3" fmla="*/ 0 h 3580"/>
                  <a:gd name="T4" fmla="*/ 940 w 940"/>
                  <a:gd name="T5" fmla="*/ 530 h 3580"/>
                  <a:gd name="T6" fmla="*/ 940 w 940"/>
                  <a:gd name="T7" fmla="*/ 3580 h 3580"/>
                  <a:gd name="T8" fmla="*/ 0 w 940"/>
                  <a:gd name="T9" fmla="*/ 3040 h 3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3580">
                    <a:moveTo>
                      <a:pt x="0" y="3040"/>
                    </a:moveTo>
                    <a:cubicBezTo>
                      <a:pt x="0" y="2026"/>
                      <a:pt x="0" y="1013"/>
                      <a:pt x="0" y="0"/>
                    </a:cubicBezTo>
                    <a:lnTo>
                      <a:pt x="940" y="530"/>
                    </a:lnTo>
                    <a:lnTo>
                      <a:pt x="940" y="3580"/>
                    </a:lnTo>
                    <a:lnTo>
                      <a:pt x="0" y="304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602522" y="2725464"/>
                <a:ext cx="1599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Retina - </a:t>
                </a:r>
                <a:r>
                  <a:rPr lang="en-US" dirty="0" err="1" smtClean="0"/>
                  <a:t>decoherence</a:t>
                </a:r>
                <a:endParaRPr lang="en-US" dirty="0"/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3130530" y="3385279"/>
                <a:ext cx="572373" cy="7424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6" idx="2"/>
                <a:endCxn id="123" idx="2"/>
              </p:cNvCxnSpPr>
              <p:nvPr/>
            </p:nvCxnSpPr>
            <p:spPr>
              <a:xfrm flipH="1">
                <a:off x="3301706" y="3784198"/>
                <a:ext cx="538981" cy="209344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26" idx="1"/>
                <a:endCxn id="122" idx="1"/>
              </p:cNvCxnSpPr>
              <p:nvPr/>
            </p:nvCxnSpPr>
            <p:spPr>
              <a:xfrm flipH="1" flipV="1">
                <a:off x="2357769" y="3444878"/>
                <a:ext cx="1207349" cy="219812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652800" y="3741712"/>
                <a:ext cx="2315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Perceptual </a:t>
                </a:r>
              </a:p>
              <a:p>
                <a:r>
                  <a:rPr lang="en-US" dirty="0" smtClean="0"/>
                  <a:t>structure</a:t>
                </a:r>
                <a:endParaRPr lang="en-US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86944" y="2583043"/>
                <a:ext cx="2315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Audition</a:t>
                </a:r>
                <a:endParaRPr lang="en-US" dirty="0"/>
              </a:p>
            </p:txBody>
          </p:sp>
          <p:cxnSp>
            <p:nvCxnSpPr>
              <p:cNvPr id="170" name="Straight Arrow Connector 169"/>
              <p:cNvCxnSpPr/>
              <p:nvPr/>
            </p:nvCxnSpPr>
            <p:spPr>
              <a:xfrm>
                <a:off x="1141993" y="2926503"/>
                <a:ext cx="707972" cy="6111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1198416" y="5437560"/>
            <a:ext cx="7430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would be a requirement for a perceptual structure </a:t>
            </a:r>
            <a:r>
              <a:rPr lang="en-US" dirty="0" smtClean="0"/>
              <a:t>generated by the sentient being (non optical)</a:t>
            </a:r>
            <a:endParaRPr lang="en-US" dirty="0"/>
          </a:p>
          <a:p>
            <a:r>
              <a:rPr lang="en-US" dirty="0"/>
              <a:t>This </a:t>
            </a:r>
            <a:r>
              <a:rPr lang="en-US" dirty="0" smtClean="0"/>
              <a:t>perceptual </a:t>
            </a:r>
            <a:r>
              <a:rPr lang="en-US" dirty="0"/>
              <a:t>structure </a:t>
            </a:r>
            <a:r>
              <a:rPr lang="en-US" dirty="0" smtClean="0"/>
              <a:t>would then </a:t>
            </a:r>
            <a:r>
              <a:rPr lang="en-US" dirty="0"/>
              <a:t>form the basis for multi-sense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2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847" y="243409"/>
            <a:ext cx="7373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Phenomenal field would be essentially dealing with quantum reality issues as it delivered a mediated version of the real setting</a:t>
            </a:r>
          </a:p>
          <a:p>
            <a:r>
              <a:rPr lang="en-US" dirty="0" err="1" smtClean="0"/>
              <a:t>Decoherence</a:t>
            </a:r>
            <a:r>
              <a:rPr lang="en-US" dirty="0" smtClean="0"/>
              <a:t> will ensure that this process will be conducted on the terms of classical physics but the job description for mind will be to develop a system that operates ‘like’ a quantum system. It will be quantum by proxy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388149" y="1856939"/>
            <a:ext cx="7676859" cy="3632207"/>
            <a:chOff x="388149" y="1856939"/>
            <a:chExt cx="7676859" cy="3632207"/>
          </a:xfrm>
        </p:grpSpPr>
        <p:sp>
          <p:nvSpPr>
            <p:cNvPr id="3" name="Moon 2"/>
            <p:cNvSpPr/>
            <p:nvPr/>
          </p:nvSpPr>
          <p:spPr>
            <a:xfrm>
              <a:off x="696601" y="2828114"/>
              <a:ext cx="1442346" cy="2661032"/>
            </a:xfrm>
            <a:prstGeom prst="moon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58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58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86305" y="3097352"/>
              <a:ext cx="2046985" cy="21292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2"/>
            <p:cNvSpPr>
              <a:spLocks/>
            </p:cNvSpPr>
            <p:nvPr/>
          </p:nvSpPr>
          <p:spPr bwMode="auto">
            <a:xfrm>
              <a:off x="6033008" y="1856939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"/>
            <p:cNvSpPr>
              <a:spLocks/>
            </p:cNvSpPr>
            <p:nvPr/>
          </p:nvSpPr>
          <p:spPr bwMode="auto">
            <a:xfrm>
              <a:off x="7347458" y="2612589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6750558" y="2282389"/>
              <a:ext cx="596900" cy="227330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7504936" y="3320617"/>
              <a:ext cx="330200" cy="501650"/>
              <a:chOff x="1213" y="3573"/>
              <a:chExt cx="667" cy="1014"/>
            </a:xfrm>
          </p:grpSpPr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227050" y="3660245"/>
              <a:ext cx="275020" cy="560654"/>
              <a:chOff x="1887720" y="3432576"/>
              <a:chExt cx="275020" cy="560654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1910601" y="3432576"/>
                <a:ext cx="185594" cy="343257"/>
              </a:xfrm>
              <a:custGeom>
                <a:avLst/>
                <a:gdLst>
                  <a:gd name="connsiteX0" fmla="*/ 183052 w 185594"/>
                  <a:gd name="connsiteY0" fmla="*/ 0 h 343257"/>
                  <a:gd name="connsiteX1" fmla="*/ 160170 w 185594"/>
                  <a:gd name="connsiteY1" fmla="*/ 183070 h 343257"/>
                  <a:gd name="connsiteX2" fmla="*/ 0 w 185594"/>
                  <a:gd name="connsiteY2" fmla="*/ 343257 h 343257"/>
                  <a:gd name="connsiteX3" fmla="*/ 0 w 185594"/>
                  <a:gd name="connsiteY3" fmla="*/ 343257 h 343257"/>
                  <a:gd name="connsiteX4" fmla="*/ 0 w 185594"/>
                  <a:gd name="connsiteY4" fmla="*/ 343257 h 3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594" h="343257">
                    <a:moveTo>
                      <a:pt x="183052" y="0"/>
                    </a:moveTo>
                    <a:cubicBezTo>
                      <a:pt x="186865" y="62930"/>
                      <a:pt x="190679" y="125861"/>
                      <a:pt x="160170" y="183070"/>
                    </a:cubicBezTo>
                    <a:cubicBezTo>
                      <a:pt x="129661" y="240279"/>
                      <a:pt x="0" y="343257"/>
                      <a:pt x="0" y="343257"/>
                    </a:cubicBezTo>
                    <a:lnTo>
                      <a:pt x="0" y="343257"/>
                    </a:lnTo>
                    <a:lnTo>
                      <a:pt x="0" y="343257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1887720" y="3787275"/>
                <a:ext cx="274577" cy="205955"/>
              </a:xfrm>
              <a:custGeom>
                <a:avLst/>
                <a:gdLst>
                  <a:gd name="connsiteX0" fmla="*/ 0 w 274577"/>
                  <a:gd name="connsiteY0" fmla="*/ 0 h 205955"/>
                  <a:gd name="connsiteX1" fmla="*/ 205933 w 274577"/>
                  <a:gd name="connsiteY1" fmla="*/ 45768 h 205955"/>
                  <a:gd name="connsiteX2" fmla="*/ 274577 w 274577"/>
                  <a:gd name="connsiteY2" fmla="*/ 205955 h 20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577" h="205955">
                    <a:moveTo>
                      <a:pt x="0" y="0"/>
                    </a:moveTo>
                    <a:cubicBezTo>
                      <a:pt x="80085" y="5721"/>
                      <a:pt x="160170" y="11442"/>
                      <a:pt x="205933" y="45768"/>
                    </a:cubicBezTo>
                    <a:cubicBezTo>
                      <a:pt x="251696" y="80094"/>
                      <a:pt x="274577" y="205955"/>
                      <a:pt x="274577" y="20595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2082212" y="3569879"/>
                <a:ext cx="80528" cy="297490"/>
              </a:xfrm>
              <a:custGeom>
                <a:avLst/>
                <a:gdLst>
                  <a:gd name="connsiteX0" fmla="*/ 0 w 80528"/>
                  <a:gd name="connsiteY0" fmla="*/ 0 h 297490"/>
                  <a:gd name="connsiteX1" fmla="*/ 80085 w 80528"/>
                  <a:gd name="connsiteY1" fmla="*/ 148745 h 297490"/>
                  <a:gd name="connsiteX2" fmla="*/ 34322 w 80528"/>
                  <a:gd name="connsiteY2" fmla="*/ 297490 h 2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28" h="297490">
                    <a:moveTo>
                      <a:pt x="0" y="0"/>
                    </a:moveTo>
                    <a:cubicBezTo>
                      <a:pt x="37182" y="49581"/>
                      <a:pt x="74365" y="99163"/>
                      <a:pt x="80085" y="148745"/>
                    </a:cubicBezTo>
                    <a:cubicBezTo>
                      <a:pt x="85805" y="198327"/>
                      <a:pt x="34322" y="297490"/>
                      <a:pt x="34322" y="29749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Connector 80"/>
            <p:cNvCxnSpPr>
              <a:stCxn id="139" idx="0"/>
            </p:cNvCxnSpPr>
            <p:nvPr/>
          </p:nvCxnSpPr>
          <p:spPr>
            <a:xfrm flipH="1">
              <a:off x="4603822" y="3320617"/>
              <a:ext cx="3039729" cy="501650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46" idx="1"/>
            </p:cNvCxnSpPr>
            <p:nvPr/>
          </p:nvCxnSpPr>
          <p:spPr>
            <a:xfrm flipH="1">
              <a:off x="4603822" y="3822267"/>
              <a:ext cx="3092700" cy="192677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52552" y="359123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04952" y="356583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57352" y="354042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09752" y="351502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62152" y="348962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14552" y="346422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666952" y="343882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19352" y="341342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71752" y="3388023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24152" y="3362622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76552" y="333722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28952" y="331182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81352" y="328641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33752" y="326101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886152" y="323561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38552" y="321021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90952" y="318481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343352" y="315941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2"/>
            <p:cNvSpPr>
              <a:spLocks/>
            </p:cNvSpPr>
            <p:nvPr/>
          </p:nvSpPr>
          <p:spPr bwMode="auto">
            <a:xfrm>
              <a:off x="2881916" y="3320617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3492525" y="3671644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65679" y="4000548"/>
              <a:ext cx="153390" cy="233035"/>
              <a:chOff x="1213" y="3573"/>
              <a:chExt cx="667" cy="1014"/>
            </a:xfrm>
          </p:grpSpPr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6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9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2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3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4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grpSp>
          <p:nvGrpSpPr>
            <p:cNvPr id="104" name="Group 24"/>
            <p:cNvGrpSpPr>
              <a:grpSpLocks/>
            </p:cNvGrpSpPr>
            <p:nvPr/>
          </p:nvGrpSpPr>
          <p:grpSpPr bwMode="auto">
            <a:xfrm>
              <a:off x="2904798" y="3683213"/>
              <a:ext cx="267944" cy="407069"/>
              <a:chOff x="1213" y="3573"/>
              <a:chExt cx="667" cy="1014"/>
            </a:xfrm>
          </p:grpSpPr>
          <p:sp>
            <p:nvSpPr>
              <p:cNvPr id="113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4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7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8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0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1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2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3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4089265" y="3540429"/>
              <a:ext cx="275569" cy="807242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077565" y="2385338"/>
              <a:ext cx="1599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Retina - </a:t>
              </a:r>
              <a:r>
                <a:rPr lang="en-US" dirty="0" err="1" smtClean="0"/>
                <a:t>decoherence</a:t>
              </a:r>
              <a:endParaRPr lang="en-US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3899679" y="3031266"/>
              <a:ext cx="327371" cy="534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2"/>
              <a:endCxn id="102" idx="2"/>
            </p:cNvCxnSpPr>
            <p:nvPr/>
          </p:nvCxnSpPr>
          <p:spPr>
            <a:xfrm flipH="1">
              <a:off x="3825853" y="3659937"/>
              <a:ext cx="538981" cy="209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1"/>
              <a:endCxn id="101" idx="1"/>
            </p:cNvCxnSpPr>
            <p:nvPr/>
          </p:nvCxnSpPr>
          <p:spPr>
            <a:xfrm flipH="1" flipV="1">
              <a:off x="2881916" y="3320617"/>
              <a:ext cx="1207349" cy="21981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45938" y="3898007"/>
              <a:ext cx="231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Perceptual </a:t>
              </a:r>
            </a:p>
            <a:p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11091" y="2458782"/>
              <a:ext cx="2315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Audition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1666140" y="2802242"/>
              <a:ext cx="707972" cy="6111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88149" y="3786080"/>
              <a:ext cx="231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Mind</a:t>
              </a:r>
            </a:p>
            <a:p>
              <a:r>
                <a:rPr lang="en-US" dirty="0" smtClean="0"/>
                <a:t>Awareness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149" y="1856939"/>
            <a:ext cx="7676859" cy="3632207"/>
            <a:chOff x="388149" y="1856939"/>
            <a:chExt cx="7676859" cy="3632207"/>
          </a:xfrm>
        </p:grpSpPr>
        <p:sp>
          <p:nvSpPr>
            <p:cNvPr id="3" name="Moon 2"/>
            <p:cNvSpPr/>
            <p:nvPr/>
          </p:nvSpPr>
          <p:spPr>
            <a:xfrm>
              <a:off x="696601" y="2828114"/>
              <a:ext cx="1442346" cy="2661032"/>
            </a:xfrm>
            <a:prstGeom prst="moon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58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58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86305" y="3097352"/>
              <a:ext cx="2046985" cy="21292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2"/>
            <p:cNvSpPr>
              <a:spLocks/>
            </p:cNvSpPr>
            <p:nvPr/>
          </p:nvSpPr>
          <p:spPr bwMode="auto">
            <a:xfrm>
              <a:off x="6033008" y="1856939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"/>
            <p:cNvSpPr>
              <a:spLocks/>
            </p:cNvSpPr>
            <p:nvPr/>
          </p:nvSpPr>
          <p:spPr bwMode="auto">
            <a:xfrm>
              <a:off x="7347458" y="2612589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6750558" y="2282389"/>
              <a:ext cx="596900" cy="227330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7504936" y="3320617"/>
              <a:ext cx="330200" cy="501650"/>
              <a:chOff x="1213" y="3573"/>
              <a:chExt cx="667" cy="1014"/>
            </a:xfrm>
          </p:grpSpPr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227050" y="3660245"/>
              <a:ext cx="275020" cy="560654"/>
              <a:chOff x="1887720" y="3432576"/>
              <a:chExt cx="275020" cy="560654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1910601" y="3432576"/>
                <a:ext cx="185594" cy="343257"/>
              </a:xfrm>
              <a:custGeom>
                <a:avLst/>
                <a:gdLst>
                  <a:gd name="connsiteX0" fmla="*/ 183052 w 185594"/>
                  <a:gd name="connsiteY0" fmla="*/ 0 h 343257"/>
                  <a:gd name="connsiteX1" fmla="*/ 160170 w 185594"/>
                  <a:gd name="connsiteY1" fmla="*/ 183070 h 343257"/>
                  <a:gd name="connsiteX2" fmla="*/ 0 w 185594"/>
                  <a:gd name="connsiteY2" fmla="*/ 343257 h 343257"/>
                  <a:gd name="connsiteX3" fmla="*/ 0 w 185594"/>
                  <a:gd name="connsiteY3" fmla="*/ 343257 h 343257"/>
                  <a:gd name="connsiteX4" fmla="*/ 0 w 185594"/>
                  <a:gd name="connsiteY4" fmla="*/ 343257 h 3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594" h="343257">
                    <a:moveTo>
                      <a:pt x="183052" y="0"/>
                    </a:moveTo>
                    <a:cubicBezTo>
                      <a:pt x="186865" y="62930"/>
                      <a:pt x="190679" y="125861"/>
                      <a:pt x="160170" y="183070"/>
                    </a:cubicBezTo>
                    <a:cubicBezTo>
                      <a:pt x="129661" y="240279"/>
                      <a:pt x="0" y="343257"/>
                      <a:pt x="0" y="343257"/>
                    </a:cubicBezTo>
                    <a:lnTo>
                      <a:pt x="0" y="343257"/>
                    </a:lnTo>
                    <a:lnTo>
                      <a:pt x="0" y="343257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1887720" y="3787275"/>
                <a:ext cx="274577" cy="205955"/>
              </a:xfrm>
              <a:custGeom>
                <a:avLst/>
                <a:gdLst>
                  <a:gd name="connsiteX0" fmla="*/ 0 w 274577"/>
                  <a:gd name="connsiteY0" fmla="*/ 0 h 205955"/>
                  <a:gd name="connsiteX1" fmla="*/ 205933 w 274577"/>
                  <a:gd name="connsiteY1" fmla="*/ 45768 h 205955"/>
                  <a:gd name="connsiteX2" fmla="*/ 274577 w 274577"/>
                  <a:gd name="connsiteY2" fmla="*/ 205955 h 20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577" h="205955">
                    <a:moveTo>
                      <a:pt x="0" y="0"/>
                    </a:moveTo>
                    <a:cubicBezTo>
                      <a:pt x="80085" y="5721"/>
                      <a:pt x="160170" y="11442"/>
                      <a:pt x="205933" y="45768"/>
                    </a:cubicBezTo>
                    <a:cubicBezTo>
                      <a:pt x="251696" y="80094"/>
                      <a:pt x="274577" y="205955"/>
                      <a:pt x="274577" y="20595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2082212" y="3569879"/>
                <a:ext cx="80528" cy="297490"/>
              </a:xfrm>
              <a:custGeom>
                <a:avLst/>
                <a:gdLst>
                  <a:gd name="connsiteX0" fmla="*/ 0 w 80528"/>
                  <a:gd name="connsiteY0" fmla="*/ 0 h 297490"/>
                  <a:gd name="connsiteX1" fmla="*/ 80085 w 80528"/>
                  <a:gd name="connsiteY1" fmla="*/ 148745 h 297490"/>
                  <a:gd name="connsiteX2" fmla="*/ 34322 w 80528"/>
                  <a:gd name="connsiteY2" fmla="*/ 297490 h 2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28" h="297490">
                    <a:moveTo>
                      <a:pt x="0" y="0"/>
                    </a:moveTo>
                    <a:cubicBezTo>
                      <a:pt x="37182" y="49581"/>
                      <a:pt x="74365" y="99163"/>
                      <a:pt x="80085" y="148745"/>
                    </a:cubicBezTo>
                    <a:cubicBezTo>
                      <a:pt x="85805" y="198327"/>
                      <a:pt x="34322" y="297490"/>
                      <a:pt x="34322" y="29749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Connector 80"/>
            <p:cNvCxnSpPr>
              <a:stCxn id="139" idx="0"/>
            </p:cNvCxnSpPr>
            <p:nvPr/>
          </p:nvCxnSpPr>
          <p:spPr>
            <a:xfrm flipH="1">
              <a:off x="4603822" y="3320617"/>
              <a:ext cx="3039729" cy="501650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46" idx="1"/>
            </p:cNvCxnSpPr>
            <p:nvPr/>
          </p:nvCxnSpPr>
          <p:spPr>
            <a:xfrm flipH="1">
              <a:off x="4603822" y="3822267"/>
              <a:ext cx="3092700" cy="192677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52552" y="359123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04952" y="356583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57352" y="354042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09752" y="351502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62152" y="348962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14552" y="346422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666952" y="343882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19352" y="341342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71752" y="3388023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24152" y="3362622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76552" y="333722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28952" y="331182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81352" y="328641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33752" y="326101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886152" y="323561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38552" y="321021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90952" y="318481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343352" y="315941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2"/>
            <p:cNvSpPr>
              <a:spLocks/>
            </p:cNvSpPr>
            <p:nvPr/>
          </p:nvSpPr>
          <p:spPr bwMode="auto">
            <a:xfrm>
              <a:off x="2881916" y="3320617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3492525" y="3671644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65679" y="4000548"/>
              <a:ext cx="153390" cy="233035"/>
              <a:chOff x="1213" y="3573"/>
              <a:chExt cx="667" cy="1014"/>
            </a:xfrm>
          </p:grpSpPr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6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9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2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3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4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grpSp>
          <p:nvGrpSpPr>
            <p:cNvPr id="104" name="Group 24"/>
            <p:cNvGrpSpPr>
              <a:grpSpLocks/>
            </p:cNvGrpSpPr>
            <p:nvPr/>
          </p:nvGrpSpPr>
          <p:grpSpPr bwMode="auto">
            <a:xfrm>
              <a:off x="2904798" y="3683213"/>
              <a:ext cx="267944" cy="407069"/>
              <a:chOff x="1213" y="3573"/>
              <a:chExt cx="667" cy="1014"/>
            </a:xfrm>
          </p:grpSpPr>
          <p:sp>
            <p:nvSpPr>
              <p:cNvPr id="113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4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7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8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0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1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2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3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4089265" y="3540429"/>
              <a:ext cx="275569" cy="807242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8" name="Straight Connector 107"/>
            <p:cNvCxnSpPr>
              <a:stCxn id="105" idx="2"/>
              <a:endCxn id="102" idx="2"/>
            </p:cNvCxnSpPr>
            <p:nvPr/>
          </p:nvCxnSpPr>
          <p:spPr>
            <a:xfrm flipH="1">
              <a:off x="3825853" y="3659937"/>
              <a:ext cx="538981" cy="209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1"/>
              <a:endCxn id="101" idx="1"/>
            </p:cNvCxnSpPr>
            <p:nvPr/>
          </p:nvCxnSpPr>
          <p:spPr>
            <a:xfrm flipH="1" flipV="1">
              <a:off x="2881916" y="3320617"/>
              <a:ext cx="1207349" cy="21981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545938" y="3898007"/>
              <a:ext cx="231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Perceptual </a:t>
              </a:r>
            </a:p>
            <a:p>
              <a:r>
                <a:rPr lang="en-US" dirty="0" smtClean="0"/>
                <a:t>structure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11091" y="2458782"/>
              <a:ext cx="2315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Audition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1666140" y="2802242"/>
              <a:ext cx="707972" cy="6111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88149" y="3786080"/>
              <a:ext cx="2315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Mind</a:t>
              </a:r>
            </a:p>
            <a:p>
              <a:r>
                <a:rPr lang="en-US" dirty="0" smtClean="0"/>
                <a:t>Awareness</a:t>
              </a:r>
              <a:endParaRPr lang="en-US" dirty="0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70370" y="5769579"/>
            <a:ext cx="770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awareness becomes truly </a:t>
            </a:r>
            <a:r>
              <a:rPr lang="en-US" i="1" dirty="0" smtClean="0"/>
              <a:t>a relationship with the real </a:t>
            </a:r>
            <a:r>
              <a:rPr lang="en-US" dirty="0" smtClean="0"/>
              <a:t>on multiple levels giving rise its phenomenological status and enabling our embodiment in the environment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653875" y="441565"/>
            <a:ext cx="7770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illusionary space of Vision-Space is based on an intuitive and computational appreciation of phenomenal field. It reflects the incompatibilities between the real setting, the transference photon, </a:t>
            </a:r>
            <a:r>
              <a:rPr lang="en-US" dirty="0" err="1"/>
              <a:t>decohered</a:t>
            </a:r>
            <a:r>
              <a:rPr lang="en-US" dirty="0"/>
              <a:t> data-</a:t>
            </a:r>
            <a:r>
              <a:rPr lang="en-US" dirty="0" smtClean="0"/>
              <a:t>sets, the  observer’s visual processes and the proxy non-physical state of ‘mind’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077565" y="2385338"/>
            <a:ext cx="159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 - </a:t>
            </a:r>
            <a:r>
              <a:rPr lang="en-US" dirty="0" err="1" smtClean="0"/>
              <a:t>decoherence</a:t>
            </a:r>
            <a:endParaRPr lang="en-US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3899679" y="3031266"/>
            <a:ext cx="327371" cy="534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8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6009" y="173335"/>
            <a:ext cx="8543227" cy="6598602"/>
            <a:chOff x="346009" y="-61865"/>
            <a:chExt cx="8543227" cy="6598602"/>
          </a:xfrm>
        </p:grpSpPr>
        <p:cxnSp>
          <p:nvCxnSpPr>
            <p:cNvPr id="181" name="Straight Connector 180"/>
            <p:cNvCxnSpPr>
              <a:stCxn id="77" idx="3"/>
              <a:endCxn id="174" idx="2"/>
            </p:cNvCxnSpPr>
            <p:nvPr/>
          </p:nvCxnSpPr>
          <p:spPr>
            <a:xfrm flipH="1" flipV="1">
              <a:off x="5930266" y="2652898"/>
              <a:ext cx="2134742" cy="231554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"/>
            <p:cNvGrpSpPr>
              <a:grpSpLocks/>
            </p:cNvGrpSpPr>
            <p:nvPr/>
          </p:nvGrpSpPr>
          <p:grpSpPr bwMode="auto">
            <a:xfrm rot="16930">
              <a:off x="825440" y="-61865"/>
              <a:ext cx="5439247" cy="5083908"/>
              <a:chOff x="4786" y="5229"/>
              <a:chExt cx="2674" cy="3191"/>
            </a:xfrm>
          </p:grpSpPr>
          <p:grpSp>
            <p:nvGrpSpPr>
              <p:cNvPr id="170" name="Group 2"/>
              <p:cNvGrpSpPr>
                <a:grpSpLocks/>
              </p:cNvGrpSpPr>
              <p:nvPr/>
            </p:nvGrpSpPr>
            <p:grpSpPr bwMode="auto">
              <a:xfrm>
                <a:off x="4786" y="5229"/>
                <a:ext cx="2510" cy="3191"/>
                <a:chOff x="2810" y="1830"/>
                <a:chExt cx="5710" cy="7260"/>
              </a:xfrm>
            </p:grpSpPr>
            <p:sp>
              <p:nvSpPr>
                <p:cNvPr id="173" name="Freeform 3"/>
                <p:cNvSpPr>
                  <a:spLocks/>
                </p:cNvSpPr>
                <p:nvPr/>
              </p:nvSpPr>
              <p:spPr bwMode="auto">
                <a:xfrm>
                  <a:off x="2810" y="4030"/>
                  <a:ext cx="2040" cy="5060"/>
                </a:xfrm>
                <a:custGeom>
                  <a:avLst/>
                  <a:gdLst>
                    <a:gd name="T0" fmla="*/ 10 w 2040"/>
                    <a:gd name="T1" fmla="*/ 1220 h 5060"/>
                    <a:gd name="T2" fmla="*/ 2040 w 2040"/>
                    <a:gd name="T3" fmla="*/ 0 h 5060"/>
                    <a:gd name="T4" fmla="*/ 2040 w 2040"/>
                    <a:gd name="T5" fmla="*/ 3860 h 5060"/>
                    <a:gd name="T6" fmla="*/ 0 w 2040"/>
                    <a:gd name="T7" fmla="*/ 5060 h 5060"/>
                    <a:gd name="T8" fmla="*/ 10 w 2040"/>
                    <a:gd name="T9" fmla="*/ 1220 h 5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0" h="5060">
                      <a:moveTo>
                        <a:pt x="10" y="1220"/>
                      </a:moveTo>
                      <a:lnTo>
                        <a:pt x="2040" y="0"/>
                      </a:lnTo>
                      <a:lnTo>
                        <a:pt x="2040" y="3860"/>
                      </a:lnTo>
                      <a:lnTo>
                        <a:pt x="0" y="5060"/>
                      </a:lnTo>
                      <a:cubicBezTo>
                        <a:pt x="3" y="3780"/>
                        <a:pt x="10" y="1220"/>
                        <a:pt x="10" y="1220"/>
                      </a:cubicBezTo>
                      <a:close/>
                    </a:path>
                  </a:pathLst>
                </a:custGeom>
                <a:solidFill>
                  <a:srgbClr val="FFFF99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4"/>
                <p:cNvSpPr>
                  <a:spLocks/>
                </p:cNvSpPr>
                <p:nvPr/>
              </p:nvSpPr>
              <p:spPr bwMode="auto">
                <a:xfrm>
                  <a:off x="6480" y="1830"/>
                  <a:ext cx="2040" cy="5060"/>
                </a:xfrm>
                <a:custGeom>
                  <a:avLst/>
                  <a:gdLst>
                    <a:gd name="T0" fmla="*/ 10 w 2040"/>
                    <a:gd name="T1" fmla="*/ 1220 h 5060"/>
                    <a:gd name="T2" fmla="*/ 2040 w 2040"/>
                    <a:gd name="T3" fmla="*/ 0 h 5060"/>
                    <a:gd name="T4" fmla="*/ 2040 w 2040"/>
                    <a:gd name="T5" fmla="*/ 3860 h 5060"/>
                    <a:gd name="T6" fmla="*/ 0 w 2040"/>
                    <a:gd name="T7" fmla="*/ 5060 h 5060"/>
                    <a:gd name="T8" fmla="*/ 10 w 2040"/>
                    <a:gd name="T9" fmla="*/ 1220 h 5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0" h="5060">
                      <a:moveTo>
                        <a:pt x="10" y="1220"/>
                      </a:moveTo>
                      <a:lnTo>
                        <a:pt x="2040" y="0"/>
                      </a:lnTo>
                      <a:lnTo>
                        <a:pt x="2040" y="3860"/>
                      </a:lnTo>
                      <a:lnTo>
                        <a:pt x="0" y="5060"/>
                      </a:lnTo>
                      <a:cubicBezTo>
                        <a:pt x="3" y="3780"/>
                        <a:pt x="10" y="1220"/>
                        <a:pt x="10" y="1220"/>
                      </a:cubicBezTo>
                      <a:close/>
                    </a:path>
                  </a:pathLst>
                </a:cu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5"/>
                <p:cNvSpPr>
                  <a:spLocks/>
                </p:cNvSpPr>
                <p:nvPr/>
              </p:nvSpPr>
              <p:spPr bwMode="auto">
                <a:xfrm>
                  <a:off x="4840" y="3050"/>
                  <a:ext cx="1650" cy="4830"/>
                </a:xfrm>
                <a:custGeom>
                  <a:avLst/>
                  <a:gdLst>
                    <a:gd name="T0" fmla="*/ 10 w 1650"/>
                    <a:gd name="T1" fmla="*/ 980 h 4830"/>
                    <a:gd name="T2" fmla="*/ 1650 w 1650"/>
                    <a:gd name="T3" fmla="*/ 0 h 4830"/>
                    <a:gd name="T4" fmla="*/ 1640 w 1650"/>
                    <a:gd name="T5" fmla="*/ 3840 h 4830"/>
                    <a:gd name="T6" fmla="*/ 0 w 1650"/>
                    <a:gd name="T7" fmla="*/ 4830 h 4830"/>
                    <a:gd name="T8" fmla="*/ 10 w 1650"/>
                    <a:gd name="T9" fmla="*/ 980 h 4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0" h="4830">
                      <a:moveTo>
                        <a:pt x="10" y="980"/>
                      </a:moveTo>
                      <a:lnTo>
                        <a:pt x="1650" y="0"/>
                      </a:lnTo>
                      <a:lnTo>
                        <a:pt x="1640" y="3840"/>
                      </a:lnTo>
                      <a:lnTo>
                        <a:pt x="0" y="4830"/>
                      </a:lnTo>
                      <a:lnTo>
                        <a:pt x="10" y="980"/>
                      </a:lnTo>
                      <a:close/>
                    </a:path>
                  </a:pathLst>
                </a:custGeom>
                <a:solidFill>
                  <a:srgbClr val="CCFFCC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72" name="Line 7"/>
              <p:cNvSpPr>
                <a:spLocks noChangeShapeType="1"/>
              </p:cNvSpPr>
              <p:nvPr/>
            </p:nvSpPr>
            <p:spPr bwMode="auto">
              <a:xfrm>
                <a:off x="7300" y="6950"/>
                <a:ext cx="16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" name="Moon 2"/>
            <p:cNvSpPr/>
            <p:nvPr/>
          </p:nvSpPr>
          <p:spPr>
            <a:xfrm>
              <a:off x="696601" y="2828114"/>
              <a:ext cx="1442346" cy="2661032"/>
            </a:xfrm>
            <a:prstGeom prst="moon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58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58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86305" y="3097352"/>
              <a:ext cx="2046985" cy="212926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2"/>
            <p:cNvSpPr>
              <a:spLocks/>
            </p:cNvSpPr>
            <p:nvPr/>
          </p:nvSpPr>
          <p:spPr bwMode="auto">
            <a:xfrm>
              <a:off x="6033008" y="1860114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"/>
            <p:cNvSpPr>
              <a:spLocks/>
            </p:cNvSpPr>
            <p:nvPr/>
          </p:nvSpPr>
          <p:spPr bwMode="auto">
            <a:xfrm>
              <a:off x="7347458" y="2612589"/>
              <a:ext cx="717550" cy="235585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6750558" y="2282389"/>
              <a:ext cx="596900" cy="227330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24"/>
            <p:cNvGrpSpPr>
              <a:grpSpLocks/>
            </p:cNvGrpSpPr>
            <p:nvPr/>
          </p:nvGrpSpPr>
          <p:grpSpPr bwMode="auto">
            <a:xfrm>
              <a:off x="7504936" y="3320617"/>
              <a:ext cx="330200" cy="501650"/>
              <a:chOff x="1213" y="3573"/>
              <a:chExt cx="667" cy="1014"/>
            </a:xfrm>
          </p:grpSpPr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227050" y="3660245"/>
              <a:ext cx="275020" cy="560654"/>
              <a:chOff x="1887720" y="3432576"/>
              <a:chExt cx="275020" cy="560654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1910601" y="3432576"/>
                <a:ext cx="185594" cy="343257"/>
              </a:xfrm>
              <a:custGeom>
                <a:avLst/>
                <a:gdLst>
                  <a:gd name="connsiteX0" fmla="*/ 183052 w 185594"/>
                  <a:gd name="connsiteY0" fmla="*/ 0 h 343257"/>
                  <a:gd name="connsiteX1" fmla="*/ 160170 w 185594"/>
                  <a:gd name="connsiteY1" fmla="*/ 183070 h 343257"/>
                  <a:gd name="connsiteX2" fmla="*/ 0 w 185594"/>
                  <a:gd name="connsiteY2" fmla="*/ 343257 h 343257"/>
                  <a:gd name="connsiteX3" fmla="*/ 0 w 185594"/>
                  <a:gd name="connsiteY3" fmla="*/ 343257 h 343257"/>
                  <a:gd name="connsiteX4" fmla="*/ 0 w 185594"/>
                  <a:gd name="connsiteY4" fmla="*/ 343257 h 34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594" h="343257">
                    <a:moveTo>
                      <a:pt x="183052" y="0"/>
                    </a:moveTo>
                    <a:cubicBezTo>
                      <a:pt x="186865" y="62930"/>
                      <a:pt x="190679" y="125861"/>
                      <a:pt x="160170" y="183070"/>
                    </a:cubicBezTo>
                    <a:cubicBezTo>
                      <a:pt x="129661" y="240279"/>
                      <a:pt x="0" y="343257"/>
                      <a:pt x="0" y="343257"/>
                    </a:cubicBezTo>
                    <a:lnTo>
                      <a:pt x="0" y="343257"/>
                    </a:lnTo>
                    <a:lnTo>
                      <a:pt x="0" y="343257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1887720" y="3787275"/>
                <a:ext cx="274577" cy="205955"/>
              </a:xfrm>
              <a:custGeom>
                <a:avLst/>
                <a:gdLst>
                  <a:gd name="connsiteX0" fmla="*/ 0 w 274577"/>
                  <a:gd name="connsiteY0" fmla="*/ 0 h 205955"/>
                  <a:gd name="connsiteX1" fmla="*/ 205933 w 274577"/>
                  <a:gd name="connsiteY1" fmla="*/ 45768 h 205955"/>
                  <a:gd name="connsiteX2" fmla="*/ 274577 w 274577"/>
                  <a:gd name="connsiteY2" fmla="*/ 205955 h 20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577" h="205955">
                    <a:moveTo>
                      <a:pt x="0" y="0"/>
                    </a:moveTo>
                    <a:cubicBezTo>
                      <a:pt x="80085" y="5721"/>
                      <a:pt x="160170" y="11442"/>
                      <a:pt x="205933" y="45768"/>
                    </a:cubicBezTo>
                    <a:cubicBezTo>
                      <a:pt x="251696" y="80094"/>
                      <a:pt x="274577" y="205955"/>
                      <a:pt x="274577" y="20595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2082212" y="3569879"/>
                <a:ext cx="80528" cy="297490"/>
              </a:xfrm>
              <a:custGeom>
                <a:avLst/>
                <a:gdLst>
                  <a:gd name="connsiteX0" fmla="*/ 0 w 80528"/>
                  <a:gd name="connsiteY0" fmla="*/ 0 h 297490"/>
                  <a:gd name="connsiteX1" fmla="*/ 80085 w 80528"/>
                  <a:gd name="connsiteY1" fmla="*/ 148745 h 297490"/>
                  <a:gd name="connsiteX2" fmla="*/ 34322 w 80528"/>
                  <a:gd name="connsiteY2" fmla="*/ 297490 h 2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528" h="297490">
                    <a:moveTo>
                      <a:pt x="0" y="0"/>
                    </a:moveTo>
                    <a:cubicBezTo>
                      <a:pt x="37182" y="49581"/>
                      <a:pt x="74365" y="99163"/>
                      <a:pt x="80085" y="148745"/>
                    </a:cubicBezTo>
                    <a:cubicBezTo>
                      <a:pt x="85805" y="198327"/>
                      <a:pt x="34322" y="297490"/>
                      <a:pt x="34322" y="29749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Connector 80"/>
            <p:cNvCxnSpPr>
              <a:stCxn id="139" idx="0"/>
            </p:cNvCxnSpPr>
            <p:nvPr/>
          </p:nvCxnSpPr>
          <p:spPr>
            <a:xfrm flipH="1">
              <a:off x="4603822" y="3320617"/>
              <a:ext cx="3039729" cy="501650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46" idx="1"/>
            </p:cNvCxnSpPr>
            <p:nvPr/>
          </p:nvCxnSpPr>
          <p:spPr>
            <a:xfrm flipH="1">
              <a:off x="4603822" y="3822267"/>
              <a:ext cx="3092700" cy="192677"/>
            </a:xfrm>
            <a:prstGeom prst="line">
              <a:avLst/>
            </a:prstGeom>
            <a:ln>
              <a:solidFill>
                <a:srgbClr val="DFD6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52552" y="359123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04952" y="356583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57352" y="354042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09752" y="351502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62152" y="348962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14552" y="346422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666952" y="343882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19352" y="341342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971752" y="3388023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24152" y="3362622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76552" y="3337221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28952" y="3311820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81352" y="3286419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33752" y="3261018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886152" y="3235617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38552" y="3210216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90952" y="3184815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343352" y="3159414"/>
              <a:ext cx="102966" cy="6215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2"/>
            <p:cNvSpPr>
              <a:spLocks/>
            </p:cNvSpPr>
            <p:nvPr/>
          </p:nvSpPr>
          <p:spPr bwMode="auto">
            <a:xfrm>
              <a:off x="2881916" y="3320617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3492525" y="3671644"/>
              <a:ext cx="333328" cy="1094377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65679" y="4000548"/>
              <a:ext cx="153390" cy="233035"/>
              <a:chOff x="1213" y="3573"/>
              <a:chExt cx="667" cy="1014"/>
            </a:xfrm>
          </p:grpSpPr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6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8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9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0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2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3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34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grpSp>
          <p:nvGrpSpPr>
            <p:cNvPr id="104" name="Group 24"/>
            <p:cNvGrpSpPr>
              <a:grpSpLocks/>
            </p:cNvGrpSpPr>
            <p:nvPr/>
          </p:nvGrpSpPr>
          <p:grpSpPr bwMode="auto">
            <a:xfrm>
              <a:off x="2904798" y="3683213"/>
              <a:ext cx="267944" cy="407069"/>
              <a:chOff x="1213" y="3573"/>
              <a:chExt cx="667" cy="1014"/>
            </a:xfrm>
          </p:grpSpPr>
          <p:sp>
            <p:nvSpPr>
              <p:cNvPr id="113" name="Line 25"/>
              <p:cNvSpPr>
                <a:spLocks noChangeShapeType="1"/>
              </p:cNvSpPr>
              <p:nvPr/>
            </p:nvSpPr>
            <p:spPr bwMode="auto">
              <a:xfrm>
                <a:off x="1507" y="3573"/>
                <a:ext cx="373" cy="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4" name="Line 26"/>
              <p:cNvSpPr>
                <a:spLocks noChangeShapeType="1"/>
              </p:cNvSpPr>
              <p:nvPr/>
            </p:nvSpPr>
            <p:spPr bwMode="auto">
              <a:xfrm>
                <a:off x="1493" y="3573"/>
                <a:ext cx="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>
                <a:off x="1880" y="3640"/>
                <a:ext cx="0" cy="3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>
                <a:off x="1493" y="3973"/>
                <a:ext cx="387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7" name="Line 29"/>
              <p:cNvSpPr>
                <a:spLocks noChangeShapeType="1"/>
              </p:cNvSpPr>
              <p:nvPr/>
            </p:nvSpPr>
            <p:spPr bwMode="auto">
              <a:xfrm flipH="1">
                <a:off x="1587" y="4027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8" name="Line 30"/>
              <p:cNvSpPr>
                <a:spLocks noChangeShapeType="1"/>
              </p:cNvSpPr>
              <p:nvPr/>
            </p:nvSpPr>
            <p:spPr bwMode="auto">
              <a:xfrm flipH="1">
                <a:off x="1214" y="3973"/>
                <a:ext cx="280" cy="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1213" y="4133"/>
                <a:ext cx="374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0" name="Line 32"/>
              <p:cNvSpPr>
                <a:spLocks noChangeShapeType="1"/>
              </p:cNvSpPr>
              <p:nvPr/>
            </p:nvSpPr>
            <p:spPr bwMode="auto">
              <a:xfrm>
                <a:off x="1213" y="4120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1" name="Line 33"/>
              <p:cNvSpPr>
                <a:spLocks noChangeShapeType="1"/>
              </p:cNvSpPr>
              <p:nvPr/>
            </p:nvSpPr>
            <p:spPr bwMode="auto">
              <a:xfrm>
                <a:off x="1600" y="4174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2" name="Line 34"/>
              <p:cNvSpPr>
                <a:spLocks noChangeShapeType="1"/>
              </p:cNvSpPr>
              <p:nvPr/>
            </p:nvSpPr>
            <p:spPr bwMode="auto">
              <a:xfrm>
                <a:off x="1867" y="4028"/>
                <a:ext cx="0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sp>
            <p:nvSpPr>
              <p:cNvPr id="123" name="Line 35"/>
              <p:cNvSpPr>
                <a:spLocks noChangeShapeType="1"/>
              </p:cNvSpPr>
              <p:nvPr/>
            </p:nvSpPr>
            <p:spPr bwMode="auto">
              <a:xfrm>
                <a:off x="1494" y="416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</p:grp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4089265" y="3540429"/>
              <a:ext cx="275569" cy="807242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26669" y="2601203"/>
              <a:ext cx="1599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Retina - </a:t>
              </a:r>
              <a:r>
                <a:rPr lang="en-US" dirty="0" err="1" smtClean="0"/>
                <a:t>decoherence</a:t>
              </a:r>
              <a:endParaRPr lang="en-US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3654677" y="3261018"/>
              <a:ext cx="572373" cy="7424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2"/>
              <a:endCxn id="102" idx="2"/>
            </p:cNvCxnSpPr>
            <p:nvPr/>
          </p:nvCxnSpPr>
          <p:spPr>
            <a:xfrm flipH="1">
              <a:off x="3825853" y="3659937"/>
              <a:ext cx="538981" cy="209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1"/>
              <a:endCxn id="101" idx="1"/>
            </p:cNvCxnSpPr>
            <p:nvPr/>
          </p:nvCxnSpPr>
          <p:spPr>
            <a:xfrm flipH="1" flipV="1">
              <a:off x="2881916" y="3320617"/>
              <a:ext cx="1207349" cy="21981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696601" y="5613407"/>
              <a:ext cx="3757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Mind and awareness forming a new membrane that sits within the implicate order? 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334980" y="1077942"/>
              <a:ext cx="21784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Micro – photons, free moving micro particles</a:t>
              </a:r>
              <a:endParaRPr lang="en-US" dirty="0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H="1">
              <a:off x="7834957" y="1921114"/>
              <a:ext cx="197845" cy="8810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830358" y="987835"/>
              <a:ext cx="1953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Macro – physical objects, real settings and us</a:t>
              </a:r>
              <a:endParaRPr lang="en-US" dirty="0"/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>
              <a:off x="5729875" y="1841875"/>
              <a:ext cx="546677" cy="7707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5424197" y="4968439"/>
              <a:ext cx="3465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Micro Macro divide or membrane: Zone of interaction between states – atomic level, molecules </a:t>
              </a:r>
              <a:r>
                <a:rPr lang="en-US" dirty="0" err="1" smtClean="0"/>
                <a:t>etc</a:t>
              </a:r>
              <a:endParaRPr lang="en-US" dirty="0"/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V="1">
              <a:off x="6940859" y="3745867"/>
              <a:ext cx="154122" cy="1181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346009" y="1409979"/>
              <a:ext cx="2480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Bohm’s</a:t>
              </a:r>
              <a:r>
                <a:rPr lang="en-US" dirty="0" smtClean="0"/>
                <a:t> implicate order?</a:t>
              </a:r>
            </a:p>
          </p:txBody>
        </p:sp>
        <p:grpSp>
          <p:nvGrpSpPr>
            <p:cNvPr id="162" name="Group 1"/>
            <p:cNvGrpSpPr>
              <a:grpSpLocks/>
            </p:cNvGrpSpPr>
            <p:nvPr/>
          </p:nvGrpSpPr>
          <p:grpSpPr bwMode="auto">
            <a:xfrm rot="16930">
              <a:off x="1162000" y="3911271"/>
              <a:ext cx="1341900" cy="1530445"/>
              <a:chOff x="4786" y="5100"/>
              <a:chExt cx="2694" cy="3320"/>
            </a:xfrm>
          </p:grpSpPr>
          <p:grpSp>
            <p:nvGrpSpPr>
              <p:cNvPr id="163" name="Group 2"/>
              <p:cNvGrpSpPr>
                <a:grpSpLocks/>
              </p:cNvGrpSpPr>
              <p:nvPr/>
            </p:nvGrpSpPr>
            <p:grpSpPr bwMode="auto">
              <a:xfrm>
                <a:off x="4786" y="5229"/>
                <a:ext cx="2510" cy="3191"/>
                <a:chOff x="2810" y="1830"/>
                <a:chExt cx="5710" cy="7260"/>
              </a:xfrm>
            </p:grpSpPr>
            <p:sp>
              <p:nvSpPr>
                <p:cNvPr id="166" name="Freeform 3"/>
                <p:cNvSpPr>
                  <a:spLocks/>
                </p:cNvSpPr>
                <p:nvPr/>
              </p:nvSpPr>
              <p:spPr bwMode="auto">
                <a:xfrm>
                  <a:off x="2810" y="4030"/>
                  <a:ext cx="2040" cy="5060"/>
                </a:xfrm>
                <a:custGeom>
                  <a:avLst/>
                  <a:gdLst>
                    <a:gd name="T0" fmla="*/ 10 w 2040"/>
                    <a:gd name="T1" fmla="*/ 1220 h 5060"/>
                    <a:gd name="T2" fmla="*/ 2040 w 2040"/>
                    <a:gd name="T3" fmla="*/ 0 h 5060"/>
                    <a:gd name="T4" fmla="*/ 2040 w 2040"/>
                    <a:gd name="T5" fmla="*/ 3860 h 5060"/>
                    <a:gd name="T6" fmla="*/ 0 w 2040"/>
                    <a:gd name="T7" fmla="*/ 5060 h 5060"/>
                    <a:gd name="T8" fmla="*/ 10 w 2040"/>
                    <a:gd name="T9" fmla="*/ 1220 h 5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0" h="5060">
                      <a:moveTo>
                        <a:pt x="10" y="1220"/>
                      </a:moveTo>
                      <a:lnTo>
                        <a:pt x="2040" y="0"/>
                      </a:lnTo>
                      <a:lnTo>
                        <a:pt x="2040" y="3860"/>
                      </a:lnTo>
                      <a:lnTo>
                        <a:pt x="0" y="5060"/>
                      </a:lnTo>
                      <a:cubicBezTo>
                        <a:pt x="3" y="3780"/>
                        <a:pt x="10" y="1220"/>
                        <a:pt x="10" y="1220"/>
                      </a:cubicBezTo>
                      <a:close/>
                    </a:path>
                  </a:pathLst>
                </a:custGeom>
                <a:solidFill>
                  <a:srgbClr val="FFFF99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7" name="Freeform 4"/>
                <p:cNvSpPr>
                  <a:spLocks/>
                </p:cNvSpPr>
                <p:nvPr/>
              </p:nvSpPr>
              <p:spPr bwMode="auto">
                <a:xfrm>
                  <a:off x="6480" y="1830"/>
                  <a:ext cx="2040" cy="5060"/>
                </a:xfrm>
                <a:custGeom>
                  <a:avLst/>
                  <a:gdLst>
                    <a:gd name="T0" fmla="*/ 10 w 2040"/>
                    <a:gd name="T1" fmla="*/ 1220 h 5060"/>
                    <a:gd name="T2" fmla="*/ 2040 w 2040"/>
                    <a:gd name="T3" fmla="*/ 0 h 5060"/>
                    <a:gd name="T4" fmla="*/ 2040 w 2040"/>
                    <a:gd name="T5" fmla="*/ 3860 h 5060"/>
                    <a:gd name="T6" fmla="*/ 0 w 2040"/>
                    <a:gd name="T7" fmla="*/ 5060 h 5060"/>
                    <a:gd name="T8" fmla="*/ 10 w 2040"/>
                    <a:gd name="T9" fmla="*/ 1220 h 5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0" h="5060">
                      <a:moveTo>
                        <a:pt x="10" y="1220"/>
                      </a:moveTo>
                      <a:lnTo>
                        <a:pt x="2040" y="0"/>
                      </a:lnTo>
                      <a:lnTo>
                        <a:pt x="2040" y="3860"/>
                      </a:lnTo>
                      <a:lnTo>
                        <a:pt x="0" y="5060"/>
                      </a:lnTo>
                      <a:cubicBezTo>
                        <a:pt x="3" y="3780"/>
                        <a:pt x="10" y="1220"/>
                        <a:pt x="10" y="1220"/>
                      </a:cubicBezTo>
                      <a:close/>
                    </a:path>
                  </a:pathLst>
                </a:custGeom>
                <a:solidFill>
                  <a:srgbClr val="99CCFF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5"/>
                <p:cNvSpPr>
                  <a:spLocks/>
                </p:cNvSpPr>
                <p:nvPr/>
              </p:nvSpPr>
              <p:spPr bwMode="auto">
                <a:xfrm>
                  <a:off x="4840" y="3050"/>
                  <a:ext cx="1650" cy="4830"/>
                </a:xfrm>
                <a:custGeom>
                  <a:avLst/>
                  <a:gdLst>
                    <a:gd name="T0" fmla="*/ 10 w 1650"/>
                    <a:gd name="T1" fmla="*/ 980 h 4830"/>
                    <a:gd name="T2" fmla="*/ 1650 w 1650"/>
                    <a:gd name="T3" fmla="*/ 0 h 4830"/>
                    <a:gd name="T4" fmla="*/ 1640 w 1650"/>
                    <a:gd name="T5" fmla="*/ 3840 h 4830"/>
                    <a:gd name="T6" fmla="*/ 0 w 1650"/>
                    <a:gd name="T7" fmla="*/ 4830 h 4830"/>
                    <a:gd name="T8" fmla="*/ 10 w 1650"/>
                    <a:gd name="T9" fmla="*/ 980 h 4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0" h="4830">
                      <a:moveTo>
                        <a:pt x="10" y="980"/>
                      </a:moveTo>
                      <a:lnTo>
                        <a:pt x="1650" y="0"/>
                      </a:lnTo>
                      <a:lnTo>
                        <a:pt x="1640" y="3840"/>
                      </a:lnTo>
                      <a:lnTo>
                        <a:pt x="0" y="4830"/>
                      </a:lnTo>
                      <a:lnTo>
                        <a:pt x="10" y="980"/>
                      </a:lnTo>
                      <a:close/>
                    </a:path>
                  </a:pathLst>
                </a:custGeom>
                <a:solidFill>
                  <a:srgbClr val="CCFFCC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64" name="Line 6"/>
              <p:cNvSpPr>
                <a:spLocks noChangeShapeType="1"/>
              </p:cNvSpPr>
              <p:nvPr/>
            </p:nvSpPr>
            <p:spPr bwMode="auto">
              <a:xfrm>
                <a:off x="7090" y="5100"/>
                <a:ext cx="39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Line 7"/>
              <p:cNvSpPr>
                <a:spLocks noChangeShapeType="1"/>
              </p:cNvSpPr>
              <p:nvPr/>
            </p:nvSpPr>
            <p:spPr bwMode="auto">
              <a:xfrm>
                <a:off x="7300" y="6950"/>
                <a:ext cx="16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76" name="Straight Arrow Connector 175"/>
            <p:cNvCxnSpPr>
              <a:stCxn id="150" idx="0"/>
            </p:cNvCxnSpPr>
            <p:nvPr/>
          </p:nvCxnSpPr>
          <p:spPr>
            <a:xfrm flipH="1" flipV="1">
              <a:off x="1796471" y="4978079"/>
              <a:ext cx="779092" cy="635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812953" y="1841875"/>
              <a:ext cx="790972" cy="3941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66" idx="0"/>
              <a:endCxn id="173" idx="0"/>
            </p:cNvCxnSpPr>
            <p:nvPr/>
          </p:nvCxnSpPr>
          <p:spPr>
            <a:xfrm flipH="1" flipV="1">
              <a:off x="835138" y="2319686"/>
              <a:ext cx="329123" cy="234069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66" idx="3"/>
              <a:endCxn id="173" idx="3"/>
            </p:cNvCxnSpPr>
            <p:nvPr/>
          </p:nvCxnSpPr>
          <p:spPr>
            <a:xfrm flipH="1" flipV="1">
              <a:off x="812953" y="5008618"/>
              <a:ext cx="345286" cy="42978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Straight Connector 179"/>
          <p:cNvCxnSpPr>
            <a:stCxn id="77" idx="2"/>
          </p:cNvCxnSpPr>
          <p:nvPr/>
        </p:nvCxnSpPr>
        <p:spPr>
          <a:xfrm flipH="1" flipV="1">
            <a:off x="5971752" y="235200"/>
            <a:ext cx="2093256" cy="303803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6241" y="282237"/>
            <a:ext cx="387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potential for a form of cyclical process? Which way do we face?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which direction does ‘reality’ lie?</a:t>
            </a:r>
          </a:p>
          <a:p>
            <a:r>
              <a:rPr lang="en-US" dirty="0" smtClean="0"/>
              <a:t>Does it reside through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3854839"/>
            <a:ext cx="6400800" cy="263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en-US" b="1" dirty="0">
                <a:solidFill>
                  <a:srgbClr val="2A542F"/>
                </a:solidFill>
              </a:rPr>
              <a:t>“</a:t>
            </a:r>
            <a:r>
              <a:rPr lang="en-US" b="1" dirty="0">
                <a:solidFill>
                  <a:srgbClr val="2A542F"/>
                </a:solidFill>
              </a:rPr>
              <a:t>Observe the flame of a candle and consider its beauty.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2A542F"/>
                </a:solidFill>
              </a:rPr>
              <a:t>Blink your eye and look at it again. What you see now was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2A542F"/>
                </a:solidFill>
              </a:rPr>
              <a:t>not there before, and what was there before is not there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2A542F"/>
                </a:solidFill>
              </a:rPr>
              <a:t>now. Who is it who rekindles this flame which is </a:t>
            </a:r>
            <a:r>
              <a:rPr lang="en-US" b="1" dirty="0" smtClean="0">
                <a:solidFill>
                  <a:srgbClr val="2A542F"/>
                </a:solidFill>
              </a:rPr>
              <a:t>always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2A542F"/>
                </a:solidFill>
              </a:rPr>
              <a:t>dying</a:t>
            </a:r>
            <a:r>
              <a:rPr lang="ja-JP" altLang="en-US" b="1" dirty="0" smtClean="0">
                <a:solidFill>
                  <a:srgbClr val="2A542F"/>
                </a:solidFill>
              </a:rPr>
              <a:t>”</a:t>
            </a:r>
            <a:r>
              <a:rPr lang="en-US" altLang="ja-JP" b="1" dirty="0" smtClean="0">
                <a:solidFill>
                  <a:srgbClr val="2A542F"/>
                </a:solidFill>
              </a:rPr>
              <a:t> Leonardo Da Vinci</a:t>
            </a:r>
          </a:p>
          <a:p>
            <a:pPr>
              <a:buFontTx/>
              <a:buNone/>
            </a:pPr>
            <a:endParaRPr lang="en-US" altLang="ja-JP" b="1" dirty="0">
              <a:solidFill>
                <a:srgbClr val="2A542F"/>
              </a:solidFill>
            </a:endParaRPr>
          </a:p>
          <a:p>
            <a:pPr>
              <a:buFontTx/>
              <a:buNone/>
            </a:pPr>
            <a:r>
              <a:rPr lang="en-US" altLang="ja-JP" b="1" dirty="0">
                <a:solidFill>
                  <a:srgbClr val="2A542F"/>
                </a:solidFill>
              </a:rPr>
              <a:t>T</a:t>
            </a:r>
            <a:r>
              <a:rPr lang="en-US" altLang="ja-JP" b="1" dirty="0" smtClean="0">
                <a:solidFill>
                  <a:srgbClr val="2A542F"/>
                </a:solidFill>
              </a:rPr>
              <a:t>his can mean almost anything of course but I would like</a:t>
            </a:r>
          </a:p>
          <a:p>
            <a:pPr>
              <a:buFontTx/>
              <a:buNone/>
            </a:pPr>
            <a:r>
              <a:rPr lang="en-US" altLang="ja-JP" b="1" dirty="0" smtClean="0">
                <a:solidFill>
                  <a:srgbClr val="2A542F"/>
                </a:solidFill>
              </a:rPr>
              <a:t>it resonate here!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" name="Picture 4" descr="ERA-logo Experient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218908"/>
            <a:ext cx="2006600" cy="995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599" y="2250908"/>
            <a:ext cx="6247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“</a:t>
            </a:r>
            <a:r>
              <a:rPr lang="en-US" b="1" dirty="0" err="1"/>
              <a:t>Guarda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lume</a:t>
            </a:r>
            <a:r>
              <a:rPr lang="en-US" b="1" dirty="0"/>
              <a:t> e </a:t>
            </a:r>
            <a:r>
              <a:rPr lang="en-US" b="1" dirty="0" err="1"/>
              <a:t>considera</a:t>
            </a:r>
            <a:r>
              <a:rPr lang="en-US" b="1" dirty="0"/>
              <a:t> la </a:t>
            </a:r>
            <a:r>
              <a:rPr lang="en-US" b="1" dirty="0" err="1"/>
              <a:t>sua</a:t>
            </a:r>
            <a:r>
              <a:rPr lang="en-US" b="1" dirty="0"/>
              <a:t> </a:t>
            </a:r>
            <a:r>
              <a:rPr lang="en-US" b="1" dirty="0" err="1"/>
              <a:t>bellezza</a:t>
            </a:r>
            <a:r>
              <a:rPr lang="en-US" b="1" dirty="0"/>
              <a:t>. </a:t>
            </a:r>
            <a:r>
              <a:rPr lang="en-US" b="1" dirty="0" err="1"/>
              <a:t>Batti</a:t>
            </a:r>
            <a:r>
              <a:rPr lang="en-US" b="1" dirty="0"/>
              <a:t> </a:t>
            </a:r>
            <a:r>
              <a:rPr lang="en-US" b="1" dirty="0" err="1"/>
              <a:t>l’occhio</a:t>
            </a:r>
            <a:r>
              <a:rPr lang="en-US" b="1" dirty="0"/>
              <a:t> e </a:t>
            </a:r>
            <a:r>
              <a:rPr lang="en-US" b="1" dirty="0" err="1"/>
              <a:t>riguardalo</a:t>
            </a:r>
            <a:r>
              <a:rPr lang="en-US" b="1" dirty="0"/>
              <a:t>. </a:t>
            </a:r>
            <a:r>
              <a:rPr lang="en-US" b="1" dirty="0" err="1"/>
              <a:t>Ciò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di </a:t>
            </a:r>
            <a:r>
              <a:rPr lang="en-US" b="1" dirty="0" err="1"/>
              <a:t>lui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vedi</a:t>
            </a:r>
            <a:r>
              <a:rPr lang="en-US" b="1" dirty="0"/>
              <a:t>, prima non era, e </a:t>
            </a:r>
            <a:r>
              <a:rPr lang="en-US" b="1" dirty="0" err="1"/>
              <a:t>ciò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di </a:t>
            </a:r>
            <a:r>
              <a:rPr lang="en-US" b="1" dirty="0" err="1"/>
              <a:t>lui</a:t>
            </a:r>
            <a:r>
              <a:rPr lang="en-US" b="1" dirty="0"/>
              <a:t> era, </a:t>
            </a:r>
            <a:r>
              <a:rPr lang="en-US" b="1" dirty="0" err="1"/>
              <a:t>più</a:t>
            </a:r>
            <a:r>
              <a:rPr lang="en-US" b="1" dirty="0"/>
              <a:t> non </a:t>
            </a:r>
            <a:r>
              <a:rPr lang="en-US" b="1" dirty="0" err="1"/>
              <a:t>è</a:t>
            </a:r>
            <a:r>
              <a:rPr lang="en-US" b="1" dirty="0"/>
              <a:t>. Chi </a:t>
            </a:r>
            <a:r>
              <a:rPr lang="en-US" b="1" dirty="0" err="1"/>
              <a:t>è</a:t>
            </a:r>
            <a:r>
              <a:rPr lang="en-US" b="1" dirty="0"/>
              <a:t> </a:t>
            </a:r>
            <a:r>
              <a:rPr lang="en-US" b="1" dirty="0" err="1"/>
              <a:t>quel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lo </a:t>
            </a:r>
            <a:r>
              <a:rPr lang="en-US" b="1" dirty="0" err="1"/>
              <a:t>rifà</a:t>
            </a:r>
            <a:r>
              <a:rPr lang="en-US" b="1" dirty="0"/>
              <a:t>, se ’l </a:t>
            </a:r>
            <a:r>
              <a:rPr lang="en-US" b="1" dirty="0" err="1"/>
              <a:t>fattore</a:t>
            </a:r>
            <a:r>
              <a:rPr lang="en-US" b="1" dirty="0"/>
              <a:t> al continuo more?</a:t>
            </a:r>
            <a:r>
              <a:rPr lang="en-US" b="1" dirty="0" smtClean="0"/>
              <a:t>”</a:t>
            </a:r>
            <a:endParaRPr lang="en-US" dirty="0"/>
          </a:p>
        </p:txBody>
      </p:sp>
      <p:pic>
        <p:nvPicPr>
          <p:cNvPr id="2" name="Picture 1" descr="tumblr_lwolcmzKVD1r8dv1ho1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3" y="155408"/>
            <a:ext cx="4127603" cy="10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an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7" y="688760"/>
            <a:ext cx="7162800" cy="561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031" y="5929789"/>
            <a:ext cx="7479865" cy="4950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467" y="332601"/>
            <a:ext cx="194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From…….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an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2" y="701933"/>
            <a:ext cx="7264400" cy="554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386" y="332601"/>
            <a:ext cx="741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Free moving micro particles come into existence and fall back into the soup!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484" y="6115771"/>
            <a:ext cx="800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there an individual physical ‘reality’ to the micro conditions of wave and particle? </a:t>
            </a:r>
          </a:p>
        </p:txBody>
      </p:sp>
    </p:spTree>
    <p:extLst>
      <p:ext uri="{BB962C8B-B14F-4D97-AF65-F5344CB8AC3E}">
        <p14:creationId xmlns:p14="http://schemas.microsoft.com/office/powerpoint/2010/main" val="198645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can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" y="764092"/>
            <a:ext cx="71628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67" y="332601"/>
            <a:ext cx="858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Free moving micro particles come together forming atoms, molecules and chairs and us!!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67" y="6174292"/>
            <a:ext cx="858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comes into play a division or membrane between the micro and macro states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5" y="839226"/>
            <a:ext cx="71882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06" y="332601"/>
            <a:ext cx="864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>
                <a:solidFill>
                  <a:schemeClr val="bg1"/>
                </a:solidFill>
              </a:rPr>
              <a:t>(macro object) </a:t>
            </a:r>
            <a:r>
              <a:rPr lang="en-US" dirty="0" smtClean="0">
                <a:solidFill>
                  <a:schemeClr val="bg1"/>
                </a:solidFill>
              </a:rPr>
              <a:t>can only see the macro chair via light belonging to the micro condition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065" y="6115771"/>
            <a:ext cx="741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there two potential versions of micro reality caught up in the light array?</a:t>
            </a:r>
          </a:p>
        </p:txBody>
      </p:sp>
    </p:spTree>
    <p:extLst>
      <p:ext uri="{BB962C8B-B14F-4D97-AF65-F5344CB8AC3E}">
        <p14:creationId xmlns:p14="http://schemas.microsoft.com/office/powerpoint/2010/main" val="349967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3613150" y="2482850"/>
            <a:ext cx="717550" cy="2355850"/>
          </a:xfrm>
          <a:custGeom>
            <a:avLst/>
            <a:gdLst>
              <a:gd name="T0" fmla="*/ 10 w 1130"/>
              <a:gd name="T1" fmla="*/ 3050 h 3710"/>
              <a:gd name="T2" fmla="*/ 0 w 1130"/>
              <a:gd name="T3" fmla="*/ 0 h 3710"/>
              <a:gd name="T4" fmla="*/ 1130 w 1130"/>
              <a:gd name="T5" fmla="*/ 670 h 3710"/>
              <a:gd name="T6" fmla="*/ 1130 w 1130"/>
              <a:gd name="T7" fmla="*/ 3710 h 3710"/>
              <a:gd name="T8" fmla="*/ 10 w 1130"/>
              <a:gd name="T9" fmla="*/ 3050 h 3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3710">
                <a:moveTo>
                  <a:pt x="10" y="3050"/>
                </a:moveTo>
                <a:lnTo>
                  <a:pt x="0" y="0"/>
                </a:lnTo>
                <a:lnTo>
                  <a:pt x="1130" y="670"/>
                </a:lnTo>
                <a:lnTo>
                  <a:pt x="1130" y="3710"/>
                </a:lnTo>
                <a:lnTo>
                  <a:pt x="10" y="3050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927600" y="3238500"/>
            <a:ext cx="717550" cy="2355850"/>
          </a:xfrm>
          <a:custGeom>
            <a:avLst/>
            <a:gdLst>
              <a:gd name="T0" fmla="*/ 10 w 1130"/>
              <a:gd name="T1" fmla="*/ 3050 h 3710"/>
              <a:gd name="T2" fmla="*/ 0 w 1130"/>
              <a:gd name="T3" fmla="*/ 0 h 3710"/>
              <a:gd name="T4" fmla="*/ 1130 w 1130"/>
              <a:gd name="T5" fmla="*/ 670 h 3710"/>
              <a:gd name="T6" fmla="*/ 1130 w 1130"/>
              <a:gd name="T7" fmla="*/ 3710 h 3710"/>
              <a:gd name="T8" fmla="*/ 10 w 1130"/>
              <a:gd name="T9" fmla="*/ 3050 h 3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3710">
                <a:moveTo>
                  <a:pt x="10" y="3050"/>
                </a:moveTo>
                <a:lnTo>
                  <a:pt x="0" y="0"/>
                </a:lnTo>
                <a:lnTo>
                  <a:pt x="1130" y="670"/>
                </a:lnTo>
                <a:lnTo>
                  <a:pt x="1130" y="3710"/>
                </a:lnTo>
                <a:lnTo>
                  <a:pt x="10" y="305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330700" y="2908300"/>
            <a:ext cx="596900" cy="2273300"/>
          </a:xfrm>
          <a:custGeom>
            <a:avLst/>
            <a:gdLst>
              <a:gd name="T0" fmla="*/ 0 w 940"/>
              <a:gd name="T1" fmla="*/ 3040 h 3580"/>
              <a:gd name="T2" fmla="*/ 0 w 940"/>
              <a:gd name="T3" fmla="*/ 0 h 3580"/>
              <a:gd name="T4" fmla="*/ 940 w 940"/>
              <a:gd name="T5" fmla="*/ 530 h 3580"/>
              <a:gd name="T6" fmla="*/ 940 w 940"/>
              <a:gd name="T7" fmla="*/ 3580 h 3580"/>
              <a:gd name="T8" fmla="*/ 0 w 940"/>
              <a:gd name="T9" fmla="*/ 3040 h 3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3580">
                <a:moveTo>
                  <a:pt x="0" y="3040"/>
                </a:moveTo>
                <a:cubicBezTo>
                  <a:pt x="0" y="2026"/>
                  <a:pt x="0" y="1013"/>
                  <a:pt x="0" y="0"/>
                </a:cubicBezTo>
                <a:lnTo>
                  <a:pt x="940" y="530"/>
                </a:lnTo>
                <a:lnTo>
                  <a:pt x="940" y="3580"/>
                </a:lnTo>
                <a:lnTo>
                  <a:pt x="0" y="3040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51" name="TextBox 50"/>
          <p:cNvSpPr txBox="1"/>
          <p:nvPr/>
        </p:nvSpPr>
        <p:spPr>
          <a:xfrm>
            <a:off x="2969627" y="1167076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– photons, free moving micro particles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339466" y="2620199"/>
            <a:ext cx="197845" cy="881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89370" y="1973868"/>
            <a:ext cx="296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 – physical objects, real settings and us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798638" y="1739172"/>
            <a:ext cx="80085" cy="881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22774" y="5626592"/>
            <a:ext cx="502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 Macro divide or membrane: Zone of interaction between states – atomic level, molecules </a:t>
            </a:r>
            <a:r>
              <a:rPr lang="en-US" dirty="0" err="1" smtClean="0"/>
              <a:t>etc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4445368" y="4444952"/>
            <a:ext cx="154122" cy="1181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5050755" y="3943302"/>
            <a:ext cx="330200" cy="501650"/>
            <a:chOff x="1213" y="3573"/>
            <a:chExt cx="667" cy="1014"/>
          </a:xfrm>
        </p:grpSpPr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1507" y="3573"/>
              <a:ext cx="37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>
              <a:off x="1493" y="3573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1880" y="364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1493" y="3973"/>
              <a:ext cx="387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 flipH="1">
              <a:off x="1587" y="4027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flipH="1">
              <a:off x="1214" y="3973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1"/>
            <p:cNvSpPr>
              <a:spLocks noChangeShapeType="1"/>
            </p:cNvSpPr>
            <p:nvPr/>
          </p:nvSpPr>
          <p:spPr bwMode="auto">
            <a:xfrm>
              <a:off x="1213" y="4133"/>
              <a:ext cx="374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2"/>
            <p:cNvSpPr>
              <a:spLocks noChangeShapeType="1"/>
            </p:cNvSpPr>
            <p:nvPr/>
          </p:nvSpPr>
          <p:spPr bwMode="auto">
            <a:xfrm>
              <a:off x="1213" y="4120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>
              <a:off x="1600" y="4174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>
              <a:off x="1867" y="4028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1494" y="4162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426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613150" y="2070100"/>
            <a:ext cx="2032000" cy="3111500"/>
            <a:chOff x="5690" y="3910"/>
            <a:chExt cx="3200" cy="4900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690" y="391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7760" y="510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6820" y="4580"/>
              <a:ext cx="940" cy="358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086596" y="3584260"/>
            <a:ext cx="330200" cy="501650"/>
            <a:chOff x="1213" y="3573"/>
            <a:chExt cx="667" cy="1014"/>
          </a:xfrm>
        </p:grpSpPr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1507" y="3573"/>
              <a:ext cx="37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1493" y="3573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1880" y="364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1493" y="3973"/>
              <a:ext cx="387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>
              <a:off x="1587" y="4027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>
              <a:off x="1214" y="3973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1213" y="4133"/>
              <a:ext cx="374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1213" y="4120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600" y="4174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867" y="4028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1494" y="4162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87720" y="913757"/>
            <a:ext cx="568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world of physical objects and our visual interaction and perception of them involves all 3 categories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87720" y="5346679"/>
            <a:ext cx="609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chair is made of atoms and molecules </a:t>
            </a:r>
          </a:p>
          <a:p>
            <a:r>
              <a:rPr lang="en-US" dirty="0"/>
              <a:t>L</a:t>
            </a:r>
            <a:r>
              <a:rPr lang="en-US" dirty="0" smtClean="0"/>
              <a:t>ight brings us the data from </a:t>
            </a:r>
            <a:r>
              <a:rPr lang="en-US" dirty="0" smtClean="0"/>
              <a:t>which we </a:t>
            </a:r>
            <a:r>
              <a:rPr lang="en-US" dirty="0" smtClean="0"/>
              <a:t>generate a visual impression of the object and its setting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129197" y="1981200"/>
            <a:ext cx="2032000" cy="3111500"/>
            <a:chOff x="5690" y="3910"/>
            <a:chExt cx="3200" cy="4900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5690" y="391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7760" y="510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6820" y="4580"/>
              <a:ext cx="940" cy="358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601125" y="3444878"/>
            <a:ext cx="330200" cy="501650"/>
            <a:chOff x="1213" y="3573"/>
            <a:chExt cx="667" cy="1014"/>
          </a:xfrm>
        </p:grpSpPr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1507" y="3573"/>
              <a:ext cx="37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1493" y="3573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1880" y="364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1493" y="3973"/>
              <a:ext cx="387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>
              <a:off x="1587" y="4027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>
              <a:off x="1214" y="3973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1213" y="4133"/>
              <a:ext cx="374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1213" y="4120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600" y="4174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867" y="4028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1494" y="4162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23239" y="3784506"/>
            <a:ext cx="275020" cy="560654"/>
            <a:chOff x="1887720" y="3432576"/>
            <a:chExt cx="275020" cy="560654"/>
          </a:xfrm>
        </p:grpSpPr>
        <p:sp>
          <p:nvSpPr>
            <p:cNvPr id="21" name="Freeform 20"/>
            <p:cNvSpPr/>
            <p:nvPr/>
          </p:nvSpPr>
          <p:spPr>
            <a:xfrm>
              <a:off x="1910601" y="3432576"/>
              <a:ext cx="185594" cy="343257"/>
            </a:xfrm>
            <a:custGeom>
              <a:avLst/>
              <a:gdLst>
                <a:gd name="connsiteX0" fmla="*/ 183052 w 185594"/>
                <a:gd name="connsiteY0" fmla="*/ 0 h 343257"/>
                <a:gd name="connsiteX1" fmla="*/ 160170 w 185594"/>
                <a:gd name="connsiteY1" fmla="*/ 183070 h 343257"/>
                <a:gd name="connsiteX2" fmla="*/ 0 w 185594"/>
                <a:gd name="connsiteY2" fmla="*/ 343257 h 343257"/>
                <a:gd name="connsiteX3" fmla="*/ 0 w 185594"/>
                <a:gd name="connsiteY3" fmla="*/ 343257 h 343257"/>
                <a:gd name="connsiteX4" fmla="*/ 0 w 185594"/>
                <a:gd name="connsiteY4" fmla="*/ 343257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4" h="343257">
                  <a:moveTo>
                    <a:pt x="183052" y="0"/>
                  </a:moveTo>
                  <a:cubicBezTo>
                    <a:pt x="186865" y="62930"/>
                    <a:pt x="190679" y="125861"/>
                    <a:pt x="160170" y="183070"/>
                  </a:cubicBezTo>
                  <a:cubicBezTo>
                    <a:pt x="129661" y="240279"/>
                    <a:pt x="0" y="343257"/>
                    <a:pt x="0" y="343257"/>
                  </a:cubicBezTo>
                  <a:lnTo>
                    <a:pt x="0" y="343257"/>
                  </a:lnTo>
                  <a:lnTo>
                    <a:pt x="0" y="343257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87720" y="3787275"/>
              <a:ext cx="274577" cy="205955"/>
            </a:xfrm>
            <a:custGeom>
              <a:avLst/>
              <a:gdLst>
                <a:gd name="connsiteX0" fmla="*/ 0 w 274577"/>
                <a:gd name="connsiteY0" fmla="*/ 0 h 205955"/>
                <a:gd name="connsiteX1" fmla="*/ 205933 w 274577"/>
                <a:gd name="connsiteY1" fmla="*/ 45768 h 205955"/>
                <a:gd name="connsiteX2" fmla="*/ 274577 w 274577"/>
                <a:gd name="connsiteY2" fmla="*/ 205955 h 20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577" h="205955">
                  <a:moveTo>
                    <a:pt x="0" y="0"/>
                  </a:moveTo>
                  <a:cubicBezTo>
                    <a:pt x="80085" y="5721"/>
                    <a:pt x="160170" y="11442"/>
                    <a:pt x="205933" y="45768"/>
                  </a:cubicBezTo>
                  <a:cubicBezTo>
                    <a:pt x="251696" y="80094"/>
                    <a:pt x="274577" y="205955"/>
                    <a:pt x="274577" y="20595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82212" y="3569879"/>
              <a:ext cx="80528" cy="297490"/>
            </a:xfrm>
            <a:custGeom>
              <a:avLst/>
              <a:gdLst>
                <a:gd name="connsiteX0" fmla="*/ 0 w 80528"/>
                <a:gd name="connsiteY0" fmla="*/ 0 h 297490"/>
                <a:gd name="connsiteX1" fmla="*/ 80085 w 80528"/>
                <a:gd name="connsiteY1" fmla="*/ 148745 h 297490"/>
                <a:gd name="connsiteX2" fmla="*/ 34322 w 80528"/>
                <a:gd name="connsiteY2" fmla="*/ 297490 h 29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8" h="297490">
                  <a:moveTo>
                    <a:pt x="0" y="0"/>
                  </a:moveTo>
                  <a:cubicBezTo>
                    <a:pt x="37182" y="49581"/>
                    <a:pt x="74365" y="99163"/>
                    <a:pt x="80085" y="148745"/>
                  </a:cubicBezTo>
                  <a:cubicBezTo>
                    <a:pt x="85805" y="198327"/>
                    <a:pt x="34322" y="297490"/>
                    <a:pt x="34322" y="29749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>
            <a:stCxn id="10" idx="0"/>
          </p:cNvCxnSpPr>
          <p:nvPr/>
        </p:nvCxnSpPr>
        <p:spPr>
          <a:xfrm flipH="1">
            <a:off x="2700011" y="3444878"/>
            <a:ext cx="3039729" cy="501650"/>
          </a:xfrm>
          <a:prstGeom prst="line">
            <a:avLst/>
          </a:prstGeom>
          <a:ln>
            <a:solidFill>
              <a:srgbClr val="DFD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1"/>
          </p:cNvCxnSpPr>
          <p:nvPr/>
        </p:nvCxnSpPr>
        <p:spPr>
          <a:xfrm flipH="1">
            <a:off x="2700011" y="3946528"/>
            <a:ext cx="3092700" cy="192677"/>
          </a:xfrm>
          <a:prstGeom prst="line">
            <a:avLst/>
          </a:prstGeom>
          <a:ln>
            <a:solidFill>
              <a:srgbClr val="DFD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8566" y="984005"/>
            <a:ext cx="62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visual senses rely on free moving micro particles to deliver an impression of the macro objects and the setting in which they sit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11762" y="5457795"/>
            <a:ext cx="733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familiar with the rectilinear propagation of light as optical projection</a:t>
            </a:r>
          </a:p>
          <a:p>
            <a:r>
              <a:rPr lang="en-US" dirty="0" smtClean="0"/>
              <a:t>We tend to associate this in some way with visual </a:t>
            </a:r>
            <a:r>
              <a:rPr lang="en-US" dirty="0" smtClean="0"/>
              <a:t>perception.</a:t>
            </a:r>
            <a:endParaRPr lang="en-US" dirty="0" smtClean="0"/>
          </a:p>
          <a:p>
            <a:r>
              <a:rPr lang="en-US" dirty="0" smtClean="0"/>
              <a:t>Is this just of the potential data-sets that we receive of the environment?</a:t>
            </a:r>
            <a:endParaRPr lang="en-US" dirty="0"/>
          </a:p>
        </p:txBody>
      </p:sp>
      <p:sp>
        <p:nvSpPr>
          <p:cNvPr id="3" name="Trapezoid 2"/>
          <p:cNvSpPr/>
          <p:nvPr/>
        </p:nvSpPr>
        <p:spPr>
          <a:xfrm rot="15848027">
            <a:off x="3977199" y="2301066"/>
            <a:ext cx="436571" cy="3166413"/>
          </a:xfrm>
          <a:prstGeom prst="trapezoid">
            <a:avLst/>
          </a:prstGeom>
          <a:solidFill>
            <a:srgbClr val="DFD66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"/>
          <p:cNvSpPr>
            <a:spLocks/>
          </p:cNvSpPr>
          <p:nvPr/>
        </p:nvSpPr>
        <p:spPr bwMode="auto">
          <a:xfrm>
            <a:off x="2185454" y="3664690"/>
            <a:ext cx="275569" cy="807242"/>
          </a:xfrm>
          <a:custGeom>
            <a:avLst/>
            <a:gdLst>
              <a:gd name="T0" fmla="*/ 0 w 940"/>
              <a:gd name="T1" fmla="*/ 3040 h 3580"/>
              <a:gd name="T2" fmla="*/ 0 w 940"/>
              <a:gd name="T3" fmla="*/ 0 h 3580"/>
              <a:gd name="T4" fmla="*/ 940 w 940"/>
              <a:gd name="T5" fmla="*/ 530 h 3580"/>
              <a:gd name="T6" fmla="*/ 940 w 940"/>
              <a:gd name="T7" fmla="*/ 3580 h 3580"/>
              <a:gd name="T8" fmla="*/ 0 w 940"/>
              <a:gd name="T9" fmla="*/ 3040 h 3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3580">
                <a:moveTo>
                  <a:pt x="0" y="3040"/>
                </a:moveTo>
                <a:cubicBezTo>
                  <a:pt x="0" y="2026"/>
                  <a:pt x="0" y="1013"/>
                  <a:pt x="0" y="0"/>
                </a:cubicBezTo>
                <a:lnTo>
                  <a:pt x="940" y="530"/>
                </a:lnTo>
                <a:lnTo>
                  <a:pt x="940" y="3580"/>
                </a:lnTo>
                <a:lnTo>
                  <a:pt x="0" y="3040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22858" y="3010542"/>
            <a:ext cx="159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 - membrane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83444" y="3656873"/>
            <a:ext cx="739795" cy="47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4814" y="2148148"/>
            <a:ext cx="231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array – free micro particles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00011" y="2973988"/>
            <a:ext cx="905853" cy="774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11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>
            <a:grpSpLocks/>
          </p:cNvGrpSpPr>
          <p:nvPr/>
        </p:nvGrpSpPr>
        <p:grpSpPr bwMode="auto">
          <a:xfrm>
            <a:off x="4129197" y="1981200"/>
            <a:ext cx="2032000" cy="3111500"/>
            <a:chOff x="5690" y="3910"/>
            <a:chExt cx="3200" cy="4900"/>
          </a:xfrm>
        </p:grpSpPr>
        <p:sp>
          <p:nvSpPr>
            <p:cNvPr id="52" name="Freeform 2"/>
            <p:cNvSpPr>
              <a:spLocks/>
            </p:cNvSpPr>
            <p:nvPr/>
          </p:nvSpPr>
          <p:spPr bwMode="auto">
            <a:xfrm>
              <a:off x="5690" y="391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"/>
            <p:cNvSpPr>
              <a:spLocks/>
            </p:cNvSpPr>
            <p:nvPr/>
          </p:nvSpPr>
          <p:spPr bwMode="auto">
            <a:xfrm>
              <a:off x="7760" y="5100"/>
              <a:ext cx="1130" cy="3710"/>
            </a:xfrm>
            <a:custGeom>
              <a:avLst/>
              <a:gdLst>
                <a:gd name="T0" fmla="*/ 10 w 1130"/>
                <a:gd name="T1" fmla="*/ 3050 h 3710"/>
                <a:gd name="T2" fmla="*/ 0 w 1130"/>
                <a:gd name="T3" fmla="*/ 0 h 3710"/>
                <a:gd name="T4" fmla="*/ 1130 w 1130"/>
                <a:gd name="T5" fmla="*/ 670 h 3710"/>
                <a:gd name="T6" fmla="*/ 1130 w 1130"/>
                <a:gd name="T7" fmla="*/ 3710 h 3710"/>
                <a:gd name="T8" fmla="*/ 10 w 1130"/>
                <a:gd name="T9" fmla="*/ 305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3710">
                  <a:moveTo>
                    <a:pt x="10" y="3050"/>
                  </a:moveTo>
                  <a:lnTo>
                    <a:pt x="0" y="0"/>
                  </a:lnTo>
                  <a:lnTo>
                    <a:pt x="1130" y="670"/>
                  </a:lnTo>
                  <a:lnTo>
                    <a:pt x="1130" y="3710"/>
                  </a:lnTo>
                  <a:lnTo>
                    <a:pt x="10" y="305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"/>
            <p:cNvSpPr>
              <a:spLocks/>
            </p:cNvSpPr>
            <p:nvPr/>
          </p:nvSpPr>
          <p:spPr bwMode="auto">
            <a:xfrm>
              <a:off x="6820" y="4580"/>
              <a:ext cx="940" cy="3580"/>
            </a:xfrm>
            <a:custGeom>
              <a:avLst/>
              <a:gdLst>
                <a:gd name="T0" fmla="*/ 0 w 940"/>
                <a:gd name="T1" fmla="*/ 3040 h 3580"/>
                <a:gd name="T2" fmla="*/ 0 w 940"/>
                <a:gd name="T3" fmla="*/ 0 h 3580"/>
                <a:gd name="T4" fmla="*/ 940 w 940"/>
                <a:gd name="T5" fmla="*/ 530 h 3580"/>
                <a:gd name="T6" fmla="*/ 940 w 940"/>
                <a:gd name="T7" fmla="*/ 3580 h 3580"/>
                <a:gd name="T8" fmla="*/ 0 w 940"/>
                <a:gd name="T9" fmla="*/ 304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3580">
                  <a:moveTo>
                    <a:pt x="0" y="3040"/>
                  </a:moveTo>
                  <a:cubicBezTo>
                    <a:pt x="0" y="2026"/>
                    <a:pt x="0" y="1013"/>
                    <a:pt x="0" y="0"/>
                  </a:cubicBezTo>
                  <a:lnTo>
                    <a:pt x="940" y="530"/>
                  </a:lnTo>
                  <a:lnTo>
                    <a:pt x="940" y="3580"/>
                  </a:lnTo>
                  <a:lnTo>
                    <a:pt x="0" y="304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24"/>
          <p:cNvGrpSpPr>
            <a:grpSpLocks/>
          </p:cNvGrpSpPr>
          <p:nvPr/>
        </p:nvGrpSpPr>
        <p:grpSpPr bwMode="auto">
          <a:xfrm>
            <a:off x="5601125" y="3444878"/>
            <a:ext cx="330200" cy="501650"/>
            <a:chOff x="1213" y="3573"/>
            <a:chExt cx="667" cy="1014"/>
          </a:xfrm>
        </p:grpSpPr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1507" y="3573"/>
              <a:ext cx="373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1493" y="3573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1880" y="364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1493" y="3973"/>
              <a:ext cx="387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H="1">
              <a:off x="1587" y="4027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H="1">
              <a:off x="1214" y="3973"/>
              <a:ext cx="28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1213" y="4133"/>
              <a:ext cx="374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1213" y="4120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1600" y="4174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>
              <a:off x="1867" y="4028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>
              <a:off x="1494" y="4162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3239" y="3784506"/>
            <a:ext cx="275020" cy="560654"/>
            <a:chOff x="1887720" y="3432576"/>
            <a:chExt cx="275020" cy="560654"/>
          </a:xfrm>
        </p:grpSpPr>
        <p:sp>
          <p:nvSpPr>
            <p:cNvPr id="68" name="Freeform 67"/>
            <p:cNvSpPr/>
            <p:nvPr/>
          </p:nvSpPr>
          <p:spPr>
            <a:xfrm>
              <a:off x="1910601" y="3432576"/>
              <a:ext cx="185594" cy="343257"/>
            </a:xfrm>
            <a:custGeom>
              <a:avLst/>
              <a:gdLst>
                <a:gd name="connsiteX0" fmla="*/ 183052 w 185594"/>
                <a:gd name="connsiteY0" fmla="*/ 0 h 343257"/>
                <a:gd name="connsiteX1" fmla="*/ 160170 w 185594"/>
                <a:gd name="connsiteY1" fmla="*/ 183070 h 343257"/>
                <a:gd name="connsiteX2" fmla="*/ 0 w 185594"/>
                <a:gd name="connsiteY2" fmla="*/ 343257 h 343257"/>
                <a:gd name="connsiteX3" fmla="*/ 0 w 185594"/>
                <a:gd name="connsiteY3" fmla="*/ 343257 h 343257"/>
                <a:gd name="connsiteX4" fmla="*/ 0 w 185594"/>
                <a:gd name="connsiteY4" fmla="*/ 343257 h 3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94" h="343257">
                  <a:moveTo>
                    <a:pt x="183052" y="0"/>
                  </a:moveTo>
                  <a:cubicBezTo>
                    <a:pt x="186865" y="62930"/>
                    <a:pt x="190679" y="125861"/>
                    <a:pt x="160170" y="183070"/>
                  </a:cubicBezTo>
                  <a:cubicBezTo>
                    <a:pt x="129661" y="240279"/>
                    <a:pt x="0" y="343257"/>
                    <a:pt x="0" y="343257"/>
                  </a:cubicBezTo>
                  <a:lnTo>
                    <a:pt x="0" y="343257"/>
                  </a:lnTo>
                  <a:lnTo>
                    <a:pt x="0" y="343257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87720" y="3787275"/>
              <a:ext cx="274577" cy="205955"/>
            </a:xfrm>
            <a:custGeom>
              <a:avLst/>
              <a:gdLst>
                <a:gd name="connsiteX0" fmla="*/ 0 w 274577"/>
                <a:gd name="connsiteY0" fmla="*/ 0 h 205955"/>
                <a:gd name="connsiteX1" fmla="*/ 205933 w 274577"/>
                <a:gd name="connsiteY1" fmla="*/ 45768 h 205955"/>
                <a:gd name="connsiteX2" fmla="*/ 274577 w 274577"/>
                <a:gd name="connsiteY2" fmla="*/ 205955 h 20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577" h="205955">
                  <a:moveTo>
                    <a:pt x="0" y="0"/>
                  </a:moveTo>
                  <a:cubicBezTo>
                    <a:pt x="80085" y="5721"/>
                    <a:pt x="160170" y="11442"/>
                    <a:pt x="205933" y="45768"/>
                  </a:cubicBezTo>
                  <a:cubicBezTo>
                    <a:pt x="251696" y="80094"/>
                    <a:pt x="274577" y="205955"/>
                    <a:pt x="274577" y="20595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082212" y="3569879"/>
              <a:ext cx="80528" cy="297490"/>
            </a:xfrm>
            <a:custGeom>
              <a:avLst/>
              <a:gdLst>
                <a:gd name="connsiteX0" fmla="*/ 0 w 80528"/>
                <a:gd name="connsiteY0" fmla="*/ 0 h 297490"/>
                <a:gd name="connsiteX1" fmla="*/ 80085 w 80528"/>
                <a:gd name="connsiteY1" fmla="*/ 148745 h 297490"/>
                <a:gd name="connsiteX2" fmla="*/ 34322 w 80528"/>
                <a:gd name="connsiteY2" fmla="*/ 297490 h 29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8" h="297490">
                  <a:moveTo>
                    <a:pt x="0" y="0"/>
                  </a:moveTo>
                  <a:cubicBezTo>
                    <a:pt x="37182" y="49581"/>
                    <a:pt x="74365" y="99163"/>
                    <a:pt x="80085" y="148745"/>
                  </a:cubicBezTo>
                  <a:cubicBezTo>
                    <a:pt x="85805" y="198327"/>
                    <a:pt x="34322" y="297490"/>
                    <a:pt x="34322" y="29749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>
            <a:stCxn id="57" idx="0"/>
          </p:cNvCxnSpPr>
          <p:nvPr/>
        </p:nvCxnSpPr>
        <p:spPr>
          <a:xfrm flipH="1">
            <a:off x="2700011" y="3444878"/>
            <a:ext cx="3039729" cy="501650"/>
          </a:xfrm>
          <a:prstGeom prst="line">
            <a:avLst/>
          </a:prstGeom>
          <a:ln>
            <a:solidFill>
              <a:srgbClr val="DFD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1"/>
          </p:cNvCxnSpPr>
          <p:nvPr/>
        </p:nvCxnSpPr>
        <p:spPr>
          <a:xfrm flipH="1">
            <a:off x="2700011" y="3946528"/>
            <a:ext cx="3092700" cy="192677"/>
          </a:xfrm>
          <a:prstGeom prst="line">
            <a:avLst/>
          </a:prstGeom>
          <a:ln>
            <a:solidFill>
              <a:srgbClr val="DFD6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70223" y="339133"/>
            <a:ext cx="73292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examination of phenomenal field suggests that there are two independent ‘takes’ on reality operational in phenomenal field </a:t>
            </a:r>
          </a:p>
          <a:p>
            <a:r>
              <a:rPr lang="en-US" dirty="0" smtClean="0"/>
              <a:t>We can trace this potential through the two visual pathways in the brain to the retina</a:t>
            </a:r>
          </a:p>
          <a:p>
            <a:r>
              <a:rPr lang="en-US" dirty="0" smtClean="0"/>
              <a:t>We can propose that a process of </a:t>
            </a:r>
            <a:r>
              <a:rPr lang="en-US" dirty="0" err="1" smtClean="0"/>
              <a:t>decoherence</a:t>
            </a:r>
            <a:r>
              <a:rPr lang="en-US" dirty="0" smtClean="0"/>
              <a:t> is taking pace within the retinal processing structures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2848741" y="3715492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001141" y="3690091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53541" y="3664690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305941" y="3639289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58341" y="3613888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10741" y="3588487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763141" y="3563086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915541" y="3537685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67941" y="3512284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220341" y="3486883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372741" y="3461482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525141" y="3436081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77541" y="3410680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829941" y="3385279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82341" y="3359878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34741" y="3334477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87141" y="3309076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39541" y="3283675"/>
            <a:ext cx="102966" cy="6215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6155" y="5440928"/>
            <a:ext cx="784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now </a:t>
            </a:r>
            <a:r>
              <a:rPr lang="en-US" dirty="0" smtClean="0"/>
              <a:t>argued on a theoretical basis </a:t>
            </a:r>
            <a:r>
              <a:rPr lang="en-US" dirty="0"/>
              <a:t>that we should break with the Copenhagen agreement and </a:t>
            </a:r>
            <a:r>
              <a:rPr lang="en-US" dirty="0" smtClean="0"/>
              <a:t>complementarity </a:t>
            </a:r>
            <a:r>
              <a:rPr lang="en-US" dirty="0"/>
              <a:t>to recognize the independent physical reality of wave and particle formations.</a:t>
            </a:r>
          </a:p>
          <a:p>
            <a:endParaRPr lang="en-US" dirty="0"/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>
            <a:off x="2185454" y="3664690"/>
            <a:ext cx="275569" cy="807242"/>
          </a:xfrm>
          <a:custGeom>
            <a:avLst/>
            <a:gdLst>
              <a:gd name="T0" fmla="*/ 0 w 940"/>
              <a:gd name="T1" fmla="*/ 3040 h 3580"/>
              <a:gd name="T2" fmla="*/ 0 w 940"/>
              <a:gd name="T3" fmla="*/ 0 h 3580"/>
              <a:gd name="T4" fmla="*/ 940 w 940"/>
              <a:gd name="T5" fmla="*/ 530 h 3580"/>
              <a:gd name="T6" fmla="*/ 940 w 940"/>
              <a:gd name="T7" fmla="*/ 3580 h 3580"/>
              <a:gd name="T8" fmla="*/ 0 w 940"/>
              <a:gd name="T9" fmla="*/ 3040 h 3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3580">
                <a:moveTo>
                  <a:pt x="0" y="3040"/>
                </a:moveTo>
                <a:cubicBezTo>
                  <a:pt x="0" y="2026"/>
                  <a:pt x="0" y="1013"/>
                  <a:pt x="0" y="0"/>
                </a:cubicBezTo>
                <a:lnTo>
                  <a:pt x="940" y="530"/>
                </a:lnTo>
                <a:lnTo>
                  <a:pt x="940" y="3580"/>
                </a:lnTo>
                <a:lnTo>
                  <a:pt x="0" y="3040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22858" y="3010542"/>
            <a:ext cx="159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Retina - </a:t>
            </a:r>
            <a:r>
              <a:rPr lang="en-US" dirty="0" err="1" smtClean="0"/>
              <a:t>deocherence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83444" y="3656873"/>
            <a:ext cx="739795" cy="47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6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873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VS theoretical overview ©copyright ERA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perceptual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standalone account</dc:creator>
  <cp:lastModifiedBy>Florence Martellini</cp:lastModifiedBy>
  <cp:revision>49</cp:revision>
  <dcterms:created xsi:type="dcterms:W3CDTF">2011-12-29T09:39:24Z</dcterms:created>
  <dcterms:modified xsi:type="dcterms:W3CDTF">2013-02-25T19:36:20Z</dcterms:modified>
</cp:coreProperties>
</file>